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
  </p:notesMasterIdLst>
  <p:sldIdLst>
    <p:sldId id="256" r:id="rId5"/>
  </p:sldIdLst>
  <p:sldSz cx="42803763" cy="30275213"/>
  <p:notesSz cx="6858000" cy="9144000"/>
  <p:defaultTextStyle>
    <a:defPPr>
      <a:defRPr lang="en-US"/>
    </a:defPPr>
    <a:lvl1pPr marL="0" algn="l" defTabSz="2087827" rtl="0" eaLnBrk="1" latinLnBrk="0" hangingPunct="1">
      <a:defRPr sz="8199" kern="1200">
        <a:solidFill>
          <a:schemeClr val="tx1"/>
        </a:solidFill>
        <a:latin typeface="+mn-lt"/>
        <a:ea typeface="+mn-ea"/>
        <a:cs typeface="+mn-cs"/>
      </a:defRPr>
    </a:lvl1pPr>
    <a:lvl2pPr marL="2087827" algn="l" defTabSz="2087827" rtl="0" eaLnBrk="1" latinLnBrk="0" hangingPunct="1">
      <a:defRPr sz="8199" kern="1200">
        <a:solidFill>
          <a:schemeClr val="tx1"/>
        </a:solidFill>
        <a:latin typeface="+mn-lt"/>
        <a:ea typeface="+mn-ea"/>
        <a:cs typeface="+mn-cs"/>
      </a:defRPr>
    </a:lvl2pPr>
    <a:lvl3pPr marL="4175653" algn="l" defTabSz="2087827" rtl="0" eaLnBrk="1" latinLnBrk="0" hangingPunct="1">
      <a:defRPr sz="8199" kern="1200">
        <a:solidFill>
          <a:schemeClr val="tx1"/>
        </a:solidFill>
        <a:latin typeface="+mn-lt"/>
        <a:ea typeface="+mn-ea"/>
        <a:cs typeface="+mn-cs"/>
      </a:defRPr>
    </a:lvl3pPr>
    <a:lvl4pPr marL="6263480" algn="l" defTabSz="2087827" rtl="0" eaLnBrk="1" latinLnBrk="0" hangingPunct="1">
      <a:defRPr sz="8199" kern="1200">
        <a:solidFill>
          <a:schemeClr val="tx1"/>
        </a:solidFill>
        <a:latin typeface="+mn-lt"/>
        <a:ea typeface="+mn-ea"/>
        <a:cs typeface="+mn-cs"/>
      </a:defRPr>
    </a:lvl4pPr>
    <a:lvl5pPr marL="8351305" algn="l" defTabSz="2087827" rtl="0" eaLnBrk="1" latinLnBrk="0" hangingPunct="1">
      <a:defRPr sz="8199" kern="1200">
        <a:solidFill>
          <a:schemeClr val="tx1"/>
        </a:solidFill>
        <a:latin typeface="+mn-lt"/>
        <a:ea typeface="+mn-ea"/>
        <a:cs typeface="+mn-cs"/>
      </a:defRPr>
    </a:lvl5pPr>
    <a:lvl6pPr marL="10439133" algn="l" defTabSz="2087827" rtl="0" eaLnBrk="1" latinLnBrk="0" hangingPunct="1">
      <a:defRPr sz="8199" kern="1200">
        <a:solidFill>
          <a:schemeClr val="tx1"/>
        </a:solidFill>
        <a:latin typeface="+mn-lt"/>
        <a:ea typeface="+mn-ea"/>
        <a:cs typeface="+mn-cs"/>
      </a:defRPr>
    </a:lvl6pPr>
    <a:lvl7pPr marL="12526959" algn="l" defTabSz="2087827" rtl="0" eaLnBrk="1" latinLnBrk="0" hangingPunct="1">
      <a:defRPr sz="8199" kern="1200">
        <a:solidFill>
          <a:schemeClr val="tx1"/>
        </a:solidFill>
        <a:latin typeface="+mn-lt"/>
        <a:ea typeface="+mn-ea"/>
        <a:cs typeface="+mn-cs"/>
      </a:defRPr>
    </a:lvl7pPr>
    <a:lvl8pPr marL="14614785" algn="l" defTabSz="2087827" rtl="0" eaLnBrk="1" latinLnBrk="0" hangingPunct="1">
      <a:defRPr sz="8199" kern="1200">
        <a:solidFill>
          <a:schemeClr val="tx1"/>
        </a:solidFill>
        <a:latin typeface="+mn-lt"/>
        <a:ea typeface="+mn-ea"/>
        <a:cs typeface="+mn-cs"/>
      </a:defRPr>
    </a:lvl8pPr>
    <a:lvl9pPr marL="16702612" algn="l" defTabSz="2087827" rtl="0" eaLnBrk="1" latinLnBrk="0" hangingPunct="1">
      <a:defRPr sz="81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607" userDrawn="1">
          <p15:clr>
            <a:srgbClr val="A4A3A4"/>
          </p15:clr>
        </p15:guide>
        <p15:guide id="3" orient="horz" pos="917" userDrawn="1">
          <p15:clr>
            <a:srgbClr val="A4A3A4"/>
          </p15:clr>
        </p15:guide>
        <p15:guide id="5" pos="463" userDrawn="1">
          <p15:clr>
            <a:srgbClr val="A4A3A4"/>
          </p15:clr>
        </p15:guide>
        <p15:guide id="6" pos="26500" userDrawn="1">
          <p15:clr>
            <a:srgbClr val="A4A3A4"/>
          </p15:clr>
        </p15:guide>
        <p15:guide id="7" pos="23415" userDrawn="1">
          <p15:clr>
            <a:srgbClr val="A4A3A4"/>
          </p15:clr>
        </p15:guide>
        <p15:guide id="8" orient="horz" pos="431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zanne Issa" initials="SI" lastIdx="1" clrIdx="0"/>
  <p:cmAuthor id="2" name="Jennifer Cowell" initials="JC" lastIdx="1" clrIdx="1">
    <p:extLst>
      <p:ext uri="{19B8F6BF-5375-455C-9EA6-DF929625EA0E}">
        <p15:presenceInfo xmlns:p15="http://schemas.microsoft.com/office/powerpoint/2012/main" userId="Jennifer Cow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0918F7-9A97-4169-B228-D0B527A3850D}" v="2" dt="2021-02-27T12:28:00.0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8607"/>
        <p:guide orient="horz" pos="917"/>
        <p:guide pos="463"/>
        <p:guide pos="26500"/>
        <p:guide pos="23415"/>
        <p:guide orient="horz" pos="4319"/>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commentAuthors" Target="commentAuthors.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 Brooks" userId="S::ajb31@st-andrews.ac.uk::5a699e07-b86e-4629-bf52-cd4804ff4f06" providerId="AD" clId="Web-{BC0918F7-9A97-4169-B228-D0B527A3850D}"/>
    <pc:docChg chg="modSld">
      <pc:chgData name="Jane Brooks" userId="S::ajb31@st-andrews.ac.uk::5a699e07-b86e-4629-bf52-cd4804ff4f06" providerId="AD" clId="Web-{BC0918F7-9A97-4169-B228-D0B527A3850D}" dt="2021-02-27T12:28:00.025" v="1"/>
      <pc:docMkLst>
        <pc:docMk/>
      </pc:docMkLst>
      <pc:sldChg chg="modSp modMedia">
        <pc:chgData name="Jane Brooks" userId="S::ajb31@st-andrews.ac.uk::5a699e07-b86e-4629-bf52-cd4804ff4f06" providerId="AD" clId="Web-{BC0918F7-9A97-4169-B228-D0B527A3850D}" dt="2021-02-27T12:28:00.025" v="1"/>
        <pc:sldMkLst>
          <pc:docMk/>
          <pc:sldMk cId="1445298417" sldId="256"/>
        </pc:sldMkLst>
        <pc:picChg chg="mod">
          <ac:chgData name="Jane Brooks" userId="S::ajb31@st-andrews.ac.uk::5a699e07-b86e-4629-bf52-cd4804ff4f06" providerId="AD" clId="Web-{BC0918F7-9A97-4169-B228-D0B527A3850D}" dt="2021-02-27T12:28:00.025" v="1"/>
          <ac:picMkLst>
            <pc:docMk/>
            <pc:sldMk cId="1445298417" sldId="256"/>
            <ac:picMk id="10" creationId="{C607A53E-D24E-45EB-8F20-C4513C5C102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ED9FF3-C10F-7749-8965-7F97856826EB}" type="datetimeFigureOut">
              <a:rPr lang="en-US" smtClean="0"/>
              <a:t>2/27/2021</a:t>
            </a:fld>
            <a:endParaRPr lang="en-US"/>
          </a:p>
        </p:txBody>
      </p:sp>
      <p:sp>
        <p:nvSpPr>
          <p:cNvPr id="4" name="Slide Image Placeholder 3"/>
          <p:cNvSpPr>
            <a:spLocks noGrp="1" noRot="1" noChangeAspect="1"/>
          </p:cNvSpPr>
          <p:nvPr>
            <p:ph type="sldImg" idx="2"/>
          </p:nvPr>
        </p:nvSpPr>
        <p:spPr>
          <a:xfrm>
            <a:off x="1006475" y="685800"/>
            <a:ext cx="48450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6481CD-7788-8147-B7B1-51C5DE379906}" type="slidenum">
              <a:rPr lang="en-US" smtClean="0"/>
              <a:t>‹#›</a:t>
            </a:fld>
            <a:endParaRPr lang="en-US"/>
          </a:p>
        </p:txBody>
      </p:sp>
    </p:spTree>
    <p:extLst>
      <p:ext uri="{BB962C8B-B14F-4D97-AF65-F5344CB8AC3E}">
        <p14:creationId xmlns:p14="http://schemas.microsoft.com/office/powerpoint/2010/main" val="4082348624"/>
      </p:ext>
    </p:extLst>
  </p:cSld>
  <p:clrMap bg1="lt1" tx1="dk1" bg2="lt2" tx2="dk2" accent1="accent1" accent2="accent2" accent3="accent3" accent4="accent4" accent5="accent5" accent6="accent6" hlink="hlink" folHlink="folHlink"/>
  <p:notesStyle>
    <a:lvl1pPr marL="0" algn="l" defTabSz="2087827" rtl="0" eaLnBrk="1" latinLnBrk="0" hangingPunct="1">
      <a:defRPr sz="5499" kern="1200">
        <a:solidFill>
          <a:schemeClr val="tx1"/>
        </a:solidFill>
        <a:latin typeface="+mn-lt"/>
        <a:ea typeface="+mn-ea"/>
        <a:cs typeface="+mn-cs"/>
      </a:defRPr>
    </a:lvl1pPr>
    <a:lvl2pPr marL="2087827" algn="l" defTabSz="2087827" rtl="0" eaLnBrk="1" latinLnBrk="0" hangingPunct="1">
      <a:defRPr sz="5499" kern="1200">
        <a:solidFill>
          <a:schemeClr val="tx1"/>
        </a:solidFill>
        <a:latin typeface="+mn-lt"/>
        <a:ea typeface="+mn-ea"/>
        <a:cs typeface="+mn-cs"/>
      </a:defRPr>
    </a:lvl2pPr>
    <a:lvl3pPr marL="4175653" algn="l" defTabSz="2087827" rtl="0" eaLnBrk="1" latinLnBrk="0" hangingPunct="1">
      <a:defRPr sz="5499" kern="1200">
        <a:solidFill>
          <a:schemeClr val="tx1"/>
        </a:solidFill>
        <a:latin typeface="+mn-lt"/>
        <a:ea typeface="+mn-ea"/>
        <a:cs typeface="+mn-cs"/>
      </a:defRPr>
    </a:lvl3pPr>
    <a:lvl4pPr marL="6263480" algn="l" defTabSz="2087827" rtl="0" eaLnBrk="1" latinLnBrk="0" hangingPunct="1">
      <a:defRPr sz="5499" kern="1200">
        <a:solidFill>
          <a:schemeClr val="tx1"/>
        </a:solidFill>
        <a:latin typeface="+mn-lt"/>
        <a:ea typeface="+mn-ea"/>
        <a:cs typeface="+mn-cs"/>
      </a:defRPr>
    </a:lvl4pPr>
    <a:lvl5pPr marL="8351305" algn="l" defTabSz="2087827" rtl="0" eaLnBrk="1" latinLnBrk="0" hangingPunct="1">
      <a:defRPr sz="5499" kern="1200">
        <a:solidFill>
          <a:schemeClr val="tx1"/>
        </a:solidFill>
        <a:latin typeface="+mn-lt"/>
        <a:ea typeface="+mn-ea"/>
        <a:cs typeface="+mn-cs"/>
      </a:defRPr>
    </a:lvl5pPr>
    <a:lvl6pPr marL="10439133" algn="l" defTabSz="2087827" rtl="0" eaLnBrk="1" latinLnBrk="0" hangingPunct="1">
      <a:defRPr sz="5499" kern="1200">
        <a:solidFill>
          <a:schemeClr val="tx1"/>
        </a:solidFill>
        <a:latin typeface="+mn-lt"/>
        <a:ea typeface="+mn-ea"/>
        <a:cs typeface="+mn-cs"/>
      </a:defRPr>
    </a:lvl6pPr>
    <a:lvl7pPr marL="12526959" algn="l" defTabSz="2087827" rtl="0" eaLnBrk="1" latinLnBrk="0" hangingPunct="1">
      <a:defRPr sz="5499" kern="1200">
        <a:solidFill>
          <a:schemeClr val="tx1"/>
        </a:solidFill>
        <a:latin typeface="+mn-lt"/>
        <a:ea typeface="+mn-ea"/>
        <a:cs typeface="+mn-cs"/>
      </a:defRPr>
    </a:lvl7pPr>
    <a:lvl8pPr marL="14614785" algn="l" defTabSz="2087827" rtl="0" eaLnBrk="1" latinLnBrk="0" hangingPunct="1">
      <a:defRPr sz="5499" kern="1200">
        <a:solidFill>
          <a:schemeClr val="tx1"/>
        </a:solidFill>
        <a:latin typeface="+mn-lt"/>
        <a:ea typeface="+mn-ea"/>
        <a:cs typeface="+mn-cs"/>
      </a:defRPr>
    </a:lvl8pPr>
    <a:lvl9pPr marL="16702612" algn="l" defTabSz="2087827" rtl="0" eaLnBrk="1" latinLnBrk="0" hangingPunct="1">
      <a:defRPr sz="54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pPr marL="0" marR="0" lvl="0" indent="0" algn="l" defTabSz="24493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5400" baseline="0"/>
          </a:p>
        </p:txBody>
      </p:sp>
      <p:sp>
        <p:nvSpPr>
          <p:cNvPr id="4" name="Slide Number Placeholder 3"/>
          <p:cNvSpPr>
            <a:spLocks noGrp="1"/>
          </p:cNvSpPr>
          <p:nvPr>
            <p:ph type="sldNum" sz="quarter" idx="10"/>
          </p:nvPr>
        </p:nvSpPr>
        <p:spPr/>
        <p:txBody>
          <a:bodyPr/>
          <a:lstStyle/>
          <a:p>
            <a:fld id="{616481CD-7788-8147-B7B1-51C5DE379906}" type="slidenum">
              <a:rPr lang="en-US" smtClean="0"/>
              <a:t>1</a:t>
            </a:fld>
            <a:endParaRPr lang="en-US"/>
          </a:p>
        </p:txBody>
      </p:sp>
    </p:spTree>
    <p:extLst>
      <p:ext uri="{BB962C8B-B14F-4D97-AF65-F5344CB8AC3E}">
        <p14:creationId xmlns:p14="http://schemas.microsoft.com/office/powerpoint/2010/main" val="2458942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10284" y="9404942"/>
            <a:ext cx="36383198" cy="6489548"/>
          </a:xfrm>
        </p:spPr>
        <p:txBody>
          <a:bodyPr/>
          <a:lstStyle/>
          <a:p>
            <a:r>
              <a:rPr lang="en-GB"/>
              <a:t>Click to edit Master title style</a:t>
            </a:r>
            <a:endParaRPr lang="en-US"/>
          </a:p>
        </p:txBody>
      </p:sp>
      <p:sp>
        <p:nvSpPr>
          <p:cNvPr id="3" name="Subtitle 2"/>
          <p:cNvSpPr>
            <a:spLocks noGrp="1"/>
          </p:cNvSpPr>
          <p:nvPr>
            <p:ph type="subTitle" idx="1"/>
          </p:nvPr>
        </p:nvSpPr>
        <p:spPr>
          <a:xfrm>
            <a:off x="6420565" y="17155954"/>
            <a:ext cx="29962634" cy="7736999"/>
          </a:xfrm>
        </p:spPr>
        <p:txBody>
          <a:bodyPr/>
          <a:lstStyle>
            <a:lvl1pPr marL="0" indent="0" algn="ctr">
              <a:buNone/>
              <a:defRPr>
                <a:solidFill>
                  <a:schemeClr val="tx1">
                    <a:tint val="75000"/>
                  </a:schemeClr>
                </a:solidFill>
              </a:defRPr>
            </a:lvl1pPr>
            <a:lvl2pPr marL="2952255" indent="0" algn="ctr">
              <a:buNone/>
              <a:defRPr>
                <a:solidFill>
                  <a:schemeClr val="tx1">
                    <a:tint val="75000"/>
                  </a:schemeClr>
                </a:solidFill>
              </a:defRPr>
            </a:lvl2pPr>
            <a:lvl3pPr marL="5904508" indent="0" algn="ctr">
              <a:buNone/>
              <a:defRPr>
                <a:solidFill>
                  <a:schemeClr val="tx1">
                    <a:tint val="75000"/>
                  </a:schemeClr>
                </a:solidFill>
              </a:defRPr>
            </a:lvl3pPr>
            <a:lvl4pPr marL="8856763" indent="0" algn="ctr">
              <a:buNone/>
              <a:defRPr>
                <a:solidFill>
                  <a:schemeClr val="tx1">
                    <a:tint val="75000"/>
                  </a:schemeClr>
                </a:solidFill>
              </a:defRPr>
            </a:lvl4pPr>
            <a:lvl5pPr marL="11809016" indent="0" algn="ctr">
              <a:buNone/>
              <a:defRPr>
                <a:solidFill>
                  <a:schemeClr val="tx1">
                    <a:tint val="75000"/>
                  </a:schemeClr>
                </a:solidFill>
              </a:defRPr>
            </a:lvl5pPr>
            <a:lvl6pPr marL="14761271" indent="0" algn="ctr">
              <a:buNone/>
              <a:defRPr>
                <a:solidFill>
                  <a:schemeClr val="tx1">
                    <a:tint val="75000"/>
                  </a:schemeClr>
                </a:solidFill>
              </a:defRPr>
            </a:lvl6pPr>
            <a:lvl7pPr marL="17713524" indent="0" algn="ctr">
              <a:buNone/>
              <a:defRPr>
                <a:solidFill>
                  <a:schemeClr val="tx1">
                    <a:tint val="75000"/>
                  </a:schemeClr>
                </a:solidFill>
              </a:defRPr>
            </a:lvl7pPr>
            <a:lvl8pPr marL="20665779" indent="0" algn="ctr">
              <a:buNone/>
              <a:defRPr>
                <a:solidFill>
                  <a:schemeClr val="tx1">
                    <a:tint val="75000"/>
                  </a:schemeClr>
                </a:solidFill>
              </a:defRPr>
            </a:lvl8pPr>
            <a:lvl9pPr marL="2361803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A62CBF53-C666-D642-8B28-819174D5928C}" type="datetimeFigureOut">
              <a:rPr lang="en-US" smtClean="0"/>
              <a:t>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0E54B-8DA4-0641-84F1-17C00A62EE2B}" type="slidenum">
              <a:rPr lang="en-US" smtClean="0"/>
              <a:t>‹#›</a:t>
            </a:fld>
            <a:endParaRPr lang="en-US"/>
          </a:p>
        </p:txBody>
      </p:sp>
    </p:spTree>
    <p:extLst>
      <p:ext uri="{BB962C8B-B14F-4D97-AF65-F5344CB8AC3E}">
        <p14:creationId xmlns:p14="http://schemas.microsoft.com/office/powerpoint/2010/main" val="4040692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62CBF53-C666-D642-8B28-819174D5928C}" type="datetimeFigureOut">
              <a:rPr lang="en-US" smtClean="0"/>
              <a:t>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0E54B-8DA4-0641-84F1-17C00A62EE2B}" type="slidenum">
              <a:rPr lang="en-US" smtClean="0"/>
              <a:t>‹#›</a:t>
            </a:fld>
            <a:endParaRPr lang="en-US"/>
          </a:p>
        </p:txBody>
      </p:sp>
    </p:spTree>
    <p:extLst>
      <p:ext uri="{BB962C8B-B14F-4D97-AF65-F5344CB8AC3E}">
        <p14:creationId xmlns:p14="http://schemas.microsoft.com/office/powerpoint/2010/main" val="51806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751331" y="7568806"/>
            <a:ext cx="31879885" cy="16125755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7089374" y="7568806"/>
            <a:ext cx="94948558" cy="16125755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62CBF53-C666-D642-8B28-819174D5928C}" type="datetimeFigureOut">
              <a:rPr lang="en-US" smtClean="0"/>
              <a:t>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0E54B-8DA4-0641-84F1-17C00A62EE2B}" type="slidenum">
              <a:rPr lang="en-US" smtClean="0"/>
              <a:t>‹#›</a:t>
            </a:fld>
            <a:endParaRPr lang="en-US"/>
          </a:p>
        </p:txBody>
      </p:sp>
    </p:spTree>
    <p:extLst>
      <p:ext uri="{BB962C8B-B14F-4D97-AF65-F5344CB8AC3E}">
        <p14:creationId xmlns:p14="http://schemas.microsoft.com/office/powerpoint/2010/main" val="2444937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62CBF53-C666-D642-8B28-819174D5928C}" type="datetimeFigureOut">
              <a:rPr lang="en-US" smtClean="0"/>
              <a:t>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0E54B-8DA4-0641-84F1-17C00A62EE2B}" type="slidenum">
              <a:rPr lang="en-US" smtClean="0"/>
              <a:t>‹#›</a:t>
            </a:fld>
            <a:endParaRPr lang="en-US"/>
          </a:p>
        </p:txBody>
      </p:sp>
    </p:spTree>
    <p:extLst>
      <p:ext uri="{BB962C8B-B14F-4D97-AF65-F5344CB8AC3E}">
        <p14:creationId xmlns:p14="http://schemas.microsoft.com/office/powerpoint/2010/main" val="905288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81203" y="19454632"/>
            <a:ext cx="36383198" cy="6012993"/>
          </a:xfrm>
        </p:spPr>
        <p:txBody>
          <a:bodyPr anchor="t"/>
          <a:lstStyle>
            <a:lvl1pPr algn="l">
              <a:defRPr sz="25873" b="1" cap="all"/>
            </a:lvl1pPr>
          </a:lstStyle>
          <a:p>
            <a:r>
              <a:rPr lang="en-GB"/>
              <a:t>Click to edit Master title style</a:t>
            </a:r>
            <a:endParaRPr lang="en-US"/>
          </a:p>
        </p:txBody>
      </p:sp>
      <p:sp>
        <p:nvSpPr>
          <p:cNvPr id="3" name="Text Placeholder 2"/>
          <p:cNvSpPr>
            <a:spLocks noGrp="1"/>
          </p:cNvSpPr>
          <p:nvPr>
            <p:ph type="body" idx="1"/>
          </p:nvPr>
        </p:nvSpPr>
        <p:spPr>
          <a:xfrm>
            <a:off x="3381203" y="12831930"/>
            <a:ext cx="36383198" cy="6622700"/>
          </a:xfrm>
        </p:spPr>
        <p:txBody>
          <a:bodyPr anchor="b"/>
          <a:lstStyle>
            <a:lvl1pPr marL="0" indent="0">
              <a:buNone/>
              <a:defRPr sz="12866">
                <a:solidFill>
                  <a:schemeClr val="tx1">
                    <a:tint val="75000"/>
                  </a:schemeClr>
                </a:solidFill>
              </a:defRPr>
            </a:lvl1pPr>
            <a:lvl2pPr marL="2952255" indent="0">
              <a:buNone/>
              <a:defRPr sz="11593">
                <a:solidFill>
                  <a:schemeClr val="tx1">
                    <a:tint val="75000"/>
                  </a:schemeClr>
                </a:solidFill>
              </a:defRPr>
            </a:lvl2pPr>
            <a:lvl3pPr marL="5904508" indent="0">
              <a:buNone/>
              <a:defRPr sz="10321">
                <a:solidFill>
                  <a:schemeClr val="tx1">
                    <a:tint val="75000"/>
                  </a:schemeClr>
                </a:solidFill>
              </a:defRPr>
            </a:lvl3pPr>
            <a:lvl4pPr marL="8856763" indent="0">
              <a:buNone/>
              <a:defRPr sz="9048">
                <a:solidFill>
                  <a:schemeClr val="tx1">
                    <a:tint val="75000"/>
                  </a:schemeClr>
                </a:solidFill>
              </a:defRPr>
            </a:lvl4pPr>
            <a:lvl5pPr marL="11809016" indent="0">
              <a:buNone/>
              <a:defRPr sz="9048">
                <a:solidFill>
                  <a:schemeClr val="tx1">
                    <a:tint val="75000"/>
                  </a:schemeClr>
                </a:solidFill>
              </a:defRPr>
            </a:lvl5pPr>
            <a:lvl6pPr marL="14761271" indent="0">
              <a:buNone/>
              <a:defRPr sz="9048">
                <a:solidFill>
                  <a:schemeClr val="tx1">
                    <a:tint val="75000"/>
                  </a:schemeClr>
                </a:solidFill>
              </a:defRPr>
            </a:lvl6pPr>
            <a:lvl7pPr marL="17713524" indent="0">
              <a:buNone/>
              <a:defRPr sz="9048">
                <a:solidFill>
                  <a:schemeClr val="tx1">
                    <a:tint val="75000"/>
                  </a:schemeClr>
                </a:solidFill>
              </a:defRPr>
            </a:lvl7pPr>
            <a:lvl8pPr marL="20665779" indent="0">
              <a:buNone/>
              <a:defRPr sz="9048">
                <a:solidFill>
                  <a:schemeClr val="tx1">
                    <a:tint val="75000"/>
                  </a:schemeClr>
                </a:solidFill>
              </a:defRPr>
            </a:lvl8pPr>
            <a:lvl9pPr marL="23618032" indent="0">
              <a:buNone/>
              <a:defRPr sz="9048">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62CBF53-C666-D642-8B28-819174D5928C}" type="datetimeFigureOut">
              <a:rPr lang="en-US" smtClean="0"/>
              <a:t>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0E54B-8DA4-0641-84F1-17C00A62EE2B}" type="slidenum">
              <a:rPr lang="en-US" smtClean="0"/>
              <a:t>‹#›</a:t>
            </a:fld>
            <a:endParaRPr lang="en-US"/>
          </a:p>
        </p:txBody>
      </p:sp>
    </p:spTree>
    <p:extLst>
      <p:ext uri="{BB962C8B-B14F-4D97-AF65-F5344CB8AC3E}">
        <p14:creationId xmlns:p14="http://schemas.microsoft.com/office/powerpoint/2010/main" val="1598045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7089375" y="44102300"/>
            <a:ext cx="63410507" cy="124724064"/>
          </a:xfrm>
        </p:spPr>
        <p:txBody>
          <a:bodyPr/>
          <a:lstStyle>
            <a:lvl1pPr>
              <a:defRPr sz="18097"/>
            </a:lvl1pPr>
            <a:lvl2pPr>
              <a:defRPr sz="15552"/>
            </a:lvl2pPr>
            <a:lvl3pPr>
              <a:defRPr sz="12866"/>
            </a:lvl3pPr>
            <a:lvl4pPr>
              <a:defRPr sz="11593"/>
            </a:lvl4pPr>
            <a:lvl5pPr>
              <a:defRPr sz="11593"/>
            </a:lvl5pPr>
            <a:lvl6pPr>
              <a:defRPr sz="11593"/>
            </a:lvl6pPr>
            <a:lvl7pPr>
              <a:defRPr sz="11593"/>
            </a:lvl7pPr>
            <a:lvl8pPr>
              <a:defRPr sz="11593"/>
            </a:lvl8pPr>
            <a:lvl9pPr>
              <a:defRPr sz="1159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71213280" y="44102300"/>
            <a:ext cx="63417936" cy="124724064"/>
          </a:xfrm>
        </p:spPr>
        <p:txBody>
          <a:bodyPr/>
          <a:lstStyle>
            <a:lvl1pPr>
              <a:defRPr sz="18097"/>
            </a:lvl1pPr>
            <a:lvl2pPr>
              <a:defRPr sz="15552"/>
            </a:lvl2pPr>
            <a:lvl3pPr>
              <a:defRPr sz="12866"/>
            </a:lvl3pPr>
            <a:lvl4pPr>
              <a:defRPr sz="11593"/>
            </a:lvl4pPr>
            <a:lvl5pPr>
              <a:defRPr sz="11593"/>
            </a:lvl5pPr>
            <a:lvl6pPr>
              <a:defRPr sz="11593"/>
            </a:lvl6pPr>
            <a:lvl7pPr>
              <a:defRPr sz="11593"/>
            </a:lvl7pPr>
            <a:lvl8pPr>
              <a:defRPr sz="11593"/>
            </a:lvl8pPr>
            <a:lvl9pPr>
              <a:defRPr sz="1159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A62CBF53-C666-D642-8B28-819174D5928C}" type="datetimeFigureOut">
              <a:rPr lang="en-US" smtClean="0"/>
              <a:t>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A0E54B-8DA4-0641-84F1-17C00A62EE2B}" type="slidenum">
              <a:rPr lang="en-US" smtClean="0"/>
              <a:t>‹#›</a:t>
            </a:fld>
            <a:endParaRPr lang="en-US"/>
          </a:p>
        </p:txBody>
      </p:sp>
    </p:spTree>
    <p:extLst>
      <p:ext uri="{BB962C8B-B14F-4D97-AF65-F5344CB8AC3E}">
        <p14:creationId xmlns:p14="http://schemas.microsoft.com/office/powerpoint/2010/main" val="1441286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40189" y="1212413"/>
            <a:ext cx="38523387" cy="5045869"/>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2140188" y="6776885"/>
            <a:ext cx="18912429" cy="2824283"/>
          </a:xfrm>
        </p:spPr>
        <p:txBody>
          <a:bodyPr anchor="b"/>
          <a:lstStyle>
            <a:lvl1pPr marL="0" indent="0">
              <a:buNone/>
              <a:defRPr sz="15552" b="1"/>
            </a:lvl1pPr>
            <a:lvl2pPr marL="2952255" indent="0">
              <a:buNone/>
              <a:defRPr sz="12866" b="1"/>
            </a:lvl2pPr>
            <a:lvl3pPr marL="5904508" indent="0">
              <a:buNone/>
              <a:defRPr sz="11593" b="1"/>
            </a:lvl3pPr>
            <a:lvl4pPr marL="8856763" indent="0">
              <a:buNone/>
              <a:defRPr sz="10321" b="1"/>
            </a:lvl4pPr>
            <a:lvl5pPr marL="11809016" indent="0">
              <a:buNone/>
              <a:defRPr sz="10321" b="1"/>
            </a:lvl5pPr>
            <a:lvl6pPr marL="14761271" indent="0">
              <a:buNone/>
              <a:defRPr sz="10321" b="1"/>
            </a:lvl6pPr>
            <a:lvl7pPr marL="17713524" indent="0">
              <a:buNone/>
              <a:defRPr sz="10321" b="1"/>
            </a:lvl7pPr>
            <a:lvl8pPr marL="20665779" indent="0">
              <a:buNone/>
              <a:defRPr sz="10321" b="1"/>
            </a:lvl8pPr>
            <a:lvl9pPr marL="23618032" indent="0">
              <a:buNone/>
              <a:defRPr sz="10321" b="1"/>
            </a:lvl9pPr>
          </a:lstStyle>
          <a:p>
            <a:pPr lvl="0"/>
            <a:r>
              <a:rPr lang="en-GB"/>
              <a:t>Click to edit Master text styles</a:t>
            </a:r>
          </a:p>
        </p:txBody>
      </p:sp>
      <p:sp>
        <p:nvSpPr>
          <p:cNvPr id="4" name="Content Placeholder 3"/>
          <p:cNvSpPr>
            <a:spLocks noGrp="1"/>
          </p:cNvSpPr>
          <p:nvPr>
            <p:ph sz="half" idx="2"/>
          </p:nvPr>
        </p:nvSpPr>
        <p:spPr>
          <a:xfrm>
            <a:off x="2140188" y="9601168"/>
            <a:ext cx="18912429" cy="17443290"/>
          </a:xfrm>
        </p:spPr>
        <p:txBody>
          <a:bodyPr/>
          <a:lstStyle>
            <a:lvl1pPr>
              <a:defRPr sz="15552"/>
            </a:lvl1pPr>
            <a:lvl2pPr>
              <a:defRPr sz="12866"/>
            </a:lvl2pPr>
            <a:lvl3pPr>
              <a:defRPr sz="11593"/>
            </a:lvl3pPr>
            <a:lvl4pPr>
              <a:defRPr sz="10321"/>
            </a:lvl4pPr>
            <a:lvl5pPr>
              <a:defRPr sz="10321"/>
            </a:lvl5pPr>
            <a:lvl6pPr>
              <a:defRPr sz="10321"/>
            </a:lvl6pPr>
            <a:lvl7pPr>
              <a:defRPr sz="10321"/>
            </a:lvl7pPr>
            <a:lvl8pPr>
              <a:defRPr sz="10321"/>
            </a:lvl8pPr>
            <a:lvl9pPr>
              <a:defRPr sz="1032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21743720" y="6776885"/>
            <a:ext cx="18919858" cy="2824283"/>
          </a:xfrm>
        </p:spPr>
        <p:txBody>
          <a:bodyPr anchor="b"/>
          <a:lstStyle>
            <a:lvl1pPr marL="0" indent="0">
              <a:buNone/>
              <a:defRPr sz="15552" b="1"/>
            </a:lvl1pPr>
            <a:lvl2pPr marL="2952255" indent="0">
              <a:buNone/>
              <a:defRPr sz="12866" b="1"/>
            </a:lvl2pPr>
            <a:lvl3pPr marL="5904508" indent="0">
              <a:buNone/>
              <a:defRPr sz="11593" b="1"/>
            </a:lvl3pPr>
            <a:lvl4pPr marL="8856763" indent="0">
              <a:buNone/>
              <a:defRPr sz="10321" b="1"/>
            </a:lvl4pPr>
            <a:lvl5pPr marL="11809016" indent="0">
              <a:buNone/>
              <a:defRPr sz="10321" b="1"/>
            </a:lvl5pPr>
            <a:lvl6pPr marL="14761271" indent="0">
              <a:buNone/>
              <a:defRPr sz="10321" b="1"/>
            </a:lvl6pPr>
            <a:lvl7pPr marL="17713524" indent="0">
              <a:buNone/>
              <a:defRPr sz="10321" b="1"/>
            </a:lvl7pPr>
            <a:lvl8pPr marL="20665779" indent="0">
              <a:buNone/>
              <a:defRPr sz="10321" b="1"/>
            </a:lvl8pPr>
            <a:lvl9pPr marL="23618032" indent="0">
              <a:buNone/>
              <a:defRPr sz="10321" b="1"/>
            </a:lvl9pPr>
          </a:lstStyle>
          <a:p>
            <a:pPr lvl="0"/>
            <a:r>
              <a:rPr lang="en-GB"/>
              <a:t>Click to edit Master text styles</a:t>
            </a:r>
          </a:p>
        </p:txBody>
      </p:sp>
      <p:sp>
        <p:nvSpPr>
          <p:cNvPr id="6" name="Content Placeholder 5"/>
          <p:cNvSpPr>
            <a:spLocks noGrp="1"/>
          </p:cNvSpPr>
          <p:nvPr>
            <p:ph sz="quarter" idx="4"/>
          </p:nvPr>
        </p:nvSpPr>
        <p:spPr>
          <a:xfrm>
            <a:off x="21743720" y="9601168"/>
            <a:ext cx="18919858" cy="17443290"/>
          </a:xfrm>
        </p:spPr>
        <p:txBody>
          <a:bodyPr/>
          <a:lstStyle>
            <a:lvl1pPr>
              <a:defRPr sz="15552"/>
            </a:lvl1pPr>
            <a:lvl2pPr>
              <a:defRPr sz="12866"/>
            </a:lvl2pPr>
            <a:lvl3pPr>
              <a:defRPr sz="11593"/>
            </a:lvl3pPr>
            <a:lvl4pPr>
              <a:defRPr sz="10321"/>
            </a:lvl4pPr>
            <a:lvl5pPr>
              <a:defRPr sz="10321"/>
            </a:lvl5pPr>
            <a:lvl6pPr>
              <a:defRPr sz="10321"/>
            </a:lvl6pPr>
            <a:lvl7pPr>
              <a:defRPr sz="10321"/>
            </a:lvl7pPr>
            <a:lvl8pPr>
              <a:defRPr sz="10321"/>
            </a:lvl8pPr>
            <a:lvl9pPr>
              <a:defRPr sz="1032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A62CBF53-C666-D642-8B28-819174D5928C}" type="datetimeFigureOut">
              <a:rPr lang="en-US" smtClean="0"/>
              <a:t>2/27/2021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A0E54B-8DA4-0641-84F1-17C00A62EE2B}" type="slidenum">
              <a:rPr lang="en-US" smtClean="0"/>
              <a:t>‹#›</a:t>
            </a:fld>
            <a:endParaRPr lang="en-US"/>
          </a:p>
        </p:txBody>
      </p:sp>
    </p:spTree>
    <p:extLst>
      <p:ext uri="{BB962C8B-B14F-4D97-AF65-F5344CB8AC3E}">
        <p14:creationId xmlns:p14="http://schemas.microsoft.com/office/powerpoint/2010/main" val="2449839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A62CBF53-C666-D642-8B28-819174D5928C}" type="datetimeFigureOut">
              <a:rPr lang="en-US" smtClean="0"/>
              <a:t>2/27/2021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A0E54B-8DA4-0641-84F1-17C00A62EE2B}" type="slidenum">
              <a:rPr lang="en-US" smtClean="0"/>
              <a:t>‹#›</a:t>
            </a:fld>
            <a:endParaRPr lang="en-US"/>
          </a:p>
        </p:txBody>
      </p:sp>
    </p:spTree>
    <p:extLst>
      <p:ext uri="{BB962C8B-B14F-4D97-AF65-F5344CB8AC3E}">
        <p14:creationId xmlns:p14="http://schemas.microsoft.com/office/powerpoint/2010/main" val="646278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2CBF53-C666-D642-8B28-819174D5928C}" type="datetimeFigureOut">
              <a:rPr lang="en-US" smtClean="0"/>
              <a:t>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A0E54B-8DA4-0641-84F1-17C00A62EE2B}" type="slidenum">
              <a:rPr lang="en-US" smtClean="0"/>
              <a:t>‹#›</a:t>
            </a:fld>
            <a:endParaRPr lang="en-US"/>
          </a:p>
        </p:txBody>
      </p:sp>
    </p:spTree>
    <p:extLst>
      <p:ext uri="{BB962C8B-B14F-4D97-AF65-F5344CB8AC3E}">
        <p14:creationId xmlns:p14="http://schemas.microsoft.com/office/powerpoint/2010/main" val="624402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40192" y="1205402"/>
            <a:ext cx="14082142" cy="5129967"/>
          </a:xfrm>
        </p:spPr>
        <p:txBody>
          <a:bodyPr anchor="b"/>
          <a:lstStyle>
            <a:lvl1pPr algn="l">
              <a:defRPr sz="12866" b="1"/>
            </a:lvl1pPr>
          </a:lstStyle>
          <a:p>
            <a:r>
              <a:rPr lang="en-GB"/>
              <a:t>Click to edit Master title style</a:t>
            </a:r>
            <a:endParaRPr lang="en-US"/>
          </a:p>
        </p:txBody>
      </p:sp>
      <p:sp>
        <p:nvSpPr>
          <p:cNvPr id="3" name="Content Placeholder 2"/>
          <p:cNvSpPr>
            <a:spLocks noGrp="1"/>
          </p:cNvSpPr>
          <p:nvPr>
            <p:ph idx="1"/>
          </p:nvPr>
        </p:nvSpPr>
        <p:spPr>
          <a:xfrm>
            <a:off x="16735084" y="1205405"/>
            <a:ext cx="23928492" cy="25839056"/>
          </a:xfrm>
        </p:spPr>
        <p:txBody>
          <a:bodyPr/>
          <a:lstStyle>
            <a:lvl1pPr>
              <a:defRPr sz="20641"/>
            </a:lvl1pPr>
            <a:lvl2pPr>
              <a:defRPr sz="18097"/>
            </a:lvl2pPr>
            <a:lvl3pPr>
              <a:defRPr sz="15552"/>
            </a:lvl3pPr>
            <a:lvl4pPr>
              <a:defRPr sz="12866"/>
            </a:lvl4pPr>
            <a:lvl5pPr>
              <a:defRPr sz="12866"/>
            </a:lvl5pPr>
            <a:lvl6pPr>
              <a:defRPr sz="12866"/>
            </a:lvl6pPr>
            <a:lvl7pPr>
              <a:defRPr sz="12866"/>
            </a:lvl7pPr>
            <a:lvl8pPr>
              <a:defRPr sz="12866"/>
            </a:lvl8pPr>
            <a:lvl9pPr>
              <a:defRPr sz="1286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2140192" y="6335372"/>
            <a:ext cx="14082142" cy="20709089"/>
          </a:xfrm>
        </p:spPr>
        <p:txBody>
          <a:bodyPr/>
          <a:lstStyle>
            <a:lvl1pPr marL="0" indent="0">
              <a:buNone/>
              <a:defRPr sz="9048"/>
            </a:lvl1pPr>
            <a:lvl2pPr marL="2952255" indent="0">
              <a:buNone/>
              <a:defRPr sz="7776"/>
            </a:lvl2pPr>
            <a:lvl3pPr marL="5904508" indent="0">
              <a:buNone/>
              <a:defRPr sz="6503"/>
            </a:lvl3pPr>
            <a:lvl4pPr marL="8856763" indent="0">
              <a:buNone/>
              <a:defRPr sz="5797"/>
            </a:lvl4pPr>
            <a:lvl5pPr marL="11809016" indent="0">
              <a:buNone/>
              <a:defRPr sz="5797"/>
            </a:lvl5pPr>
            <a:lvl6pPr marL="14761271" indent="0">
              <a:buNone/>
              <a:defRPr sz="5797"/>
            </a:lvl6pPr>
            <a:lvl7pPr marL="17713524" indent="0">
              <a:buNone/>
              <a:defRPr sz="5797"/>
            </a:lvl7pPr>
            <a:lvl8pPr marL="20665779" indent="0">
              <a:buNone/>
              <a:defRPr sz="5797"/>
            </a:lvl8pPr>
            <a:lvl9pPr marL="23618032" indent="0">
              <a:buNone/>
              <a:defRPr sz="5797"/>
            </a:lvl9pPr>
          </a:lstStyle>
          <a:p>
            <a:pPr lvl="0"/>
            <a:r>
              <a:rPr lang="en-GB"/>
              <a:t>Click to edit Master text styles</a:t>
            </a:r>
          </a:p>
        </p:txBody>
      </p:sp>
      <p:sp>
        <p:nvSpPr>
          <p:cNvPr id="5" name="Date Placeholder 4"/>
          <p:cNvSpPr>
            <a:spLocks noGrp="1"/>
          </p:cNvSpPr>
          <p:nvPr>
            <p:ph type="dt" sz="half" idx="10"/>
          </p:nvPr>
        </p:nvSpPr>
        <p:spPr/>
        <p:txBody>
          <a:bodyPr/>
          <a:lstStyle/>
          <a:p>
            <a:fld id="{A62CBF53-C666-D642-8B28-819174D5928C}" type="datetimeFigureOut">
              <a:rPr lang="en-US" smtClean="0"/>
              <a:t>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A0E54B-8DA4-0641-84F1-17C00A62EE2B}" type="slidenum">
              <a:rPr lang="en-US" smtClean="0"/>
              <a:t>‹#›</a:t>
            </a:fld>
            <a:endParaRPr lang="en-US"/>
          </a:p>
        </p:txBody>
      </p:sp>
    </p:spTree>
    <p:extLst>
      <p:ext uri="{BB962C8B-B14F-4D97-AF65-F5344CB8AC3E}">
        <p14:creationId xmlns:p14="http://schemas.microsoft.com/office/powerpoint/2010/main" val="3068100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838" y="21192650"/>
            <a:ext cx="25682258" cy="2501912"/>
          </a:xfrm>
        </p:spPr>
        <p:txBody>
          <a:bodyPr anchor="b"/>
          <a:lstStyle>
            <a:lvl1pPr algn="l">
              <a:defRPr sz="12866" b="1"/>
            </a:lvl1pPr>
          </a:lstStyle>
          <a:p>
            <a:r>
              <a:rPr lang="en-GB"/>
              <a:t>Click to edit Master title style</a:t>
            </a:r>
            <a:endParaRPr lang="en-US"/>
          </a:p>
        </p:txBody>
      </p:sp>
      <p:sp>
        <p:nvSpPr>
          <p:cNvPr id="3" name="Picture Placeholder 2"/>
          <p:cNvSpPr>
            <a:spLocks noGrp="1"/>
          </p:cNvSpPr>
          <p:nvPr>
            <p:ph type="pic" idx="1"/>
          </p:nvPr>
        </p:nvSpPr>
        <p:spPr>
          <a:xfrm>
            <a:off x="8389838" y="2705146"/>
            <a:ext cx="25682258" cy="18165128"/>
          </a:xfrm>
        </p:spPr>
        <p:txBody>
          <a:bodyPr/>
          <a:lstStyle>
            <a:lvl1pPr marL="0" indent="0">
              <a:buNone/>
              <a:defRPr sz="20641"/>
            </a:lvl1pPr>
            <a:lvl2pPr marL="2952255" indent="0">
              <a:buNone/>
              <a:defRPr sz="18097"/>
            </a:lvl2pPr>
            <a:lvl3pPr marL="5904508" indent="0">
              <a:buNone/>
              <a:defRPr sz="15552"/>
            </a:lvl3pPr>
            <a:lvl4pPr marL="8856763" indent="0">
              <a:buNone/>
              <a:defRPr sz="12866"/>
            </a:lvl4pPr>
            <a:lvl5pPr marL="11809016" indent="0">
              <a:buNone/>
              <a:defRPr sz="12866"/>
            </a:lvl5pPr>
            <a:lvl6pPr marL="14761271" indent="0">
              <a:buNone/>
              <a:defRPr sz="12866"/>
            </a:lvl6pPr>
            <a:lvl7pPr marL="17713524" indent="0">
              <a:buNone/>
              <a:defRPr sz="12866"/>
            </a:lvl7pPr>
            <a:lvl8pPr marL="20665779" indent="0">
              <a:buNone/>
              <a:defRPr sz="12866"/>
            </a:lvl8pPr>
            <a:lvl9pPr marL="23618032" indent="0">
              <a:buNone/>
              <a:defRPr sz="12866"/>
            </a:lvl9pPr>
          </a:lstStyle>
          <a:p>
            <a:endParaRPr lang="en-US"/>
          </a:p>
        </p:txBody>
      </p:sp>
      <p:sp>
        <p:nvSpPr>
          <p:cNvPr id="4" name="Text Placeholder 3"/>
          <p:cNvSpPr>
            <a:spLocks noGrp="1"/>
          </p:cNvSpPr>
          <p:nvPr>
            <p:ph type="body" sz="half" idx="2"/>
          </p:nvPr>
        </p:nvSpPr>
        <p:spPr>
          <a:xfrm>
            <a:off x="8389838" y="23694562"/>
            <a:ext cx="25682258" cy="3553131"/>
          </a:xfrm>
        </p:spPr>
        <p:txBody>
          <a:bodyPr/>
          <a:lstStyle>
            <a:lvl1pPr marL="0" indent="0">
              <a:buNone/>
              <a:defRPr sz="9048"/>
            </a:lvl1pPr>
            <a:lvl2pPr marL="2952255" indent="0">
              <a:buNone/>
              <a:defRPr sz="7776"/>
            </a:lvl2pPr>
            <a:lvl3pPr marL="5904508" indent="0">
              <a:buNone/>
              <a:defRPr sz="6503"/>
            </a:lvl3pPr>
            <a:lvl4pPr marL="8856763" indent="0">
              <a:buNone/>
              <a:defRPr sz="5797"/>
            </a:lvl4pPr>
            <a:lvl5pPr marL="11809016" indent="0">
              <a:buNone/>
              <a:defRPr sz="5797"/>
            </a:lvl5pPr>
            <a:lvl6pPr marL="14761271" indent="0">
              <a:buNone/>
              <a:defRPr sz="5797"/>
            </a:lvl6pPr>
            <a:lvl7pPr marL="17713524" indent="0">
              <a:buNone/>
              <a:defRPr sz="5797"/>
            </a:lvl7pPr>
            <a:lvl8pPr marL="20665779" indent="0">
              <a:buNone/>
              <a:defRPr sz="5797"/>
            </a:lvl8pPr>
            <a:lvl9pPr marL="23618032" indent="0">
              <a:buNone/>
              <a:defRPr sz="5797"/>
            </a:lvl9pPr>
          </a:lstStyle>
          <a:p>
            <a:pPr lvl="0"/>
            <a:r>
              <a:rPr lang="en-GB"/>
              <a:t>Click to edit Master text styles</a:t>
            </a:r>
          </a:p>
        </p:txBody>
      </p:sp>
      <p:sp>
        <p:nvSpPr>
          <p:cNvPr id="5" name="Date Placeholder 4"/>
          <p:cNvSpPr>
            <a:spLocks noGrp="1"/>
          </p:cNvSpPr>
          <p:nvPr>
            <p:ph type="dt" sz="half" idx="10"/>
          </p:nvPr>
        </p:nvSpPr>
        <p:spPr/>
        <p:txBody>
          <a:bodyPr/>
          <a:lstStyle/>
          <a:p>
            <a:fld id="{A62CBF53-C666-D642-8B28-819174D5928C}" type="datetimeFigureOut">
              <a:rPr lang="en-US" smtClean="0"/>
              <a:t>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A0E54B-8DA4-0641-84F1-17C00A62EE2B}" type="slidenum">
              <a:rPr lang="en-US" smtClean="0"/>
              <a:t>‹#›</a:t>
            </a:fld>
            <a:endParaRPr lang="en-US"/>
          </a:p>
        </p:txBody>
      </p:sp>
    </p:spTree>
    <p:extLst>
      <p:ext uri="{BB962C8B-B14F-4D97-AF65-F5344CB8AC3E}">
        <p14:creationId xmlns:p14="http://schemas.microsoft.com/office/powerpoint/2010/main" val="3828440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40189" y="1212413"/>
            <a:ext cx="38523387" cy="5045869"/>
          </a:xfrm>
          <a:prstGeom prst="rect">
            <a:avLst/>
          </a:prstGeom>
        </p:spPr>
        <p:txBody>
          <a:bodyPr vert="horz" lIns="417634" tIns="208817" rIns="417634" bIns="208817"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2140189" y="7064219"/>
            <a:ext cx="38523387" cy="19980241"/>
          </a:xfrm>
          <a:prstGeom prst="rect">
            <a:avLst/>
          </a:prstGeom>
        </p:spPr>
        <p:txBody>
          <a:bodyPr vert="horz" lIns="417634" tIns="208817" rIns="417634" bIns="208817"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2140190" y="28060640"/>
            <a:ext cx="9987544" cy="1611875"/>
          </a:xfrm>
          <a:prstGeom prst="rect">
            <a:avLst/>
          </a:prstGeom>
        </p:spPr>
        <p:txBody>
          <a:bodyPr vert="horz" lIns="417634" tIns="208817" rIns="417634" bIns="208817" rtlCol="0" anchor="ctr"/>
          <a:lstStyle>
            <a:lvl1pPr algn="l">
              <a:defRPr sz="7776">
                <a:solidFill>
                  <a:schemeClr val="tx1">
                    <a:tint val="75000"/>
                  </a:schemeClr>
                </a:solidFill>
              </a:defRPr>
            </a:lvl1pPr>
          </a:lstStyle>
          <a:p>
            <a:fld id="{A62CBF53-C666-D642-8B28-819174D5928C}" type="datetimeFigureOut">
              <a:rPr lang="en-US" smtClean="0"/>
              <a:t>2/27/2021</a:t>
            </a:fld>
            <a:endParaRPr lang="en-US"/>
          </a:p>
        </p:txBody>
      </p:sp>
      <p:sp>
        <p:nvSpPr>
          <p:cNvPr id="5" name="Footer Placeholder 4"/>
          <p:cNvSpPr>
            <a:spLocks noGrp="1"/>
          </p:cNvSpPr>
          <p:nvPr>
            <p:ph type="ftr" sz="quarter" idx="3"/>
          </p:nvPr>
        </p:nvSpPr>
        <p:spPr>
          <a:xfrm>
            <a:off x="14624620" y="28060640"/>
            <a:ext cx="13554525" cy="1611875"/>
          </a:xfrm>
          <a:prstGeom prst="rect">
            <a:avLst/>
          </a:prstGeom>
        </p:spPr>
        <p:txBody>
          <a:bodyPr vert="horz" lIns="417634" tIns="208817" rIns="417634" bIns="208817" rtlCol="0" anchor="ctr"/>
          <a:lstStyle>
            <a:lvl1pPr algn="ctr">
              <a:defRPr sz="777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676030" y="28060640"/>
            <a:ext cx="9987544" cy="1611875"/>
          </a:xfrm>
          <a:prstGeom prst="rect">
            <a:avLst/>
          </a:prstGeom>
        </p:spPr>
        <p:txBody>
          <a:bodyPr vert="horz" lIns="417634" tIns="208817" rIns="417634" bIns="208817" rtlCol="0" anchor="ctr"/>
          <a:lstStyle>
            <a:lvl1pPr algn="r">
              <a:defRPr sz="7776">
                <a:solidFill>
                  <a:schemeClr val="tx1">
                    <a:tint val="75000"/>
                  </a:schemeClr>
                </a:solidFill>
              </a:defRPr>
            </a:lvl1pPr>
          </a:lstStyle>
          <a:p>
            <a:fld id="{A1A0E54B-8DA4-0641-84F1-17C00A62EE2B}" type="slidenum">
              <a:rPr lang="en-US" smtClean="0"/>
              <a:t>‹#›</a:t>
            </a:fld>
            <a:endParaRPr lang="en-US"/>
          </a:p>
        </p:txBody>
      </p:sp>
    </p:spTree>
    <p:extLst>
      <p:ext uri="{BB962C8B-B14F-4D97-AF65-F5344CB8AC3E}">
        <p14:creationId xmlns:p14="http://schemas.microsoft.com/office/powerpoint/2010/main" val="3513436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952255" rtl="0" eaLnBrk="1" latinLnBrk="0" hangingPunct="1">
        <a:spcBef>
          <a:spcPct val="0"/>
        </a:spcBef>
        <a:buNone/>
        <a:defRPr sz="28417" kern="1200">
          <a:solidFill>
            <a:schemeClr val="tx1"/>
          </a:solidFill>
          <a:latin typeface="+mj-lt"/>
          <a:ea typeface="+mj-ea"/>
          <a:cs typeface="+mj-cs"/>
        </a:defRPr>
      </a:lvl1pPr>
    </p:titleStyle>
    <p:bodyStyle>
      <a:lvl1pPr marL="2214190" indent="-2214190" algn="l" defTabSz="2952255" rtl="0" eaLnBrk="1" latinLnBrk="0" hangingPunct="1">
        <a:spcBef>
          <a:spcPct val="20000"/>
        </a:spcBef>
        <a:buFont typeface="Arial"/>
        <a:buChar char="•"/>
        <a:defRPr sz="20641" kern="1200">
          <a:solidFill>
            <a:schemeClr val="tx1"/>
          </a:solidFill>
          <a:latin typeface="+mn-lt"/>
          <a:ea typeface="+mn-ea"/>
          <a:cs typeface="+mn-cs"/>
        </a:defRPr>
      </a:lvl1pPr>
      <a:lvl2pPr marL="4797414" indent="-1845159" algn="l" defTabSz="2952255" rtl="0" eaLnBrk="1" latinLnBrk="0" hangingPunct="1">
        <a:spcBef>
          <a:spcPct val="20000"/>
        </a:spcBef>
        <a:buFont typeface="Arial"/>
        <a:buChar char="–"/>
        <a:defRPr sz="18097" kern="1200">
          <a:solidFill>
            <a:schemeClr val="tx1"/>
          </a:solidFill>
          <a:latin typeface="+mn-lt"/>
          <a:ea typeface="+mn-ea"/>
          <a:cs typeface="+mn-cs"/>
        </a:defRPr>
      </a:lvl2pPr>
      <a:lvl3pPr marL="7380635" indent="-1476127" algn="l" defTabSz="2952255" rtl="0" eaLnBrk="1" latinLnBrk="0" hangingPunct="1">
        <a:spcBef>
          <a:spcPct val="20000"/>
        </a:spcBef>
        <a:buFont typeface="Arial"/>
        <a:buChar char="•"/>
        <a:defRPr sz="15552" kern="1200">
          <a:solidFill>
            <a:schemeClr val="tx1"/>
          </a:solidFill>
          <a:latin typeface="+mn-lt"/>
          <a:ea typeface="+mn-ea"/>
          <a:cs typeface="+mn-cs"/>
        </a:defRPr>
      </a:lvl3pPr>
      <a:lvl4pPr marL="10332889" indent="-1476127" algn="l" defTabSz="2952255" rtl="0" eaLnBrk="1" latinLnBrk="0" hangingPunct="1">
        <a:spcBef>
          <a:spcPct val="20000"/>
        </a:spcBef>
        <a:buFont typeface="Arial"/>
        <a:buChar char="–"/>
        <a:defRPr sz="12866" kern="1200">
          <a:solidFill>
            <a:schemeClr val="tx1"/>
          </a:solidFill>
          <a:latin typeface="+mn-lt"/>
          <a:ea typeface="+mn-ea"/>
          <a:cs typeface="+mn-cs"/>
        </a:defRPr>
      </a:lvl4pPr>
      <a:lvl5pPr marL="13285144" indent="-1476127" algn="l" defTabSz="2952255" rtl="0" eaLnBrk="1" latinLnBrk="0" hangingPunct="1">
        <a:spcBef>
          <a:spcPct val="20000"/>
        </a:spcBef>
        <a:buFont typeface="Arial"/>
        <a:buChar char="»"/>
        <a:defRPr sz="12866" kern="1200">
          <a:solidFill>
            <a:schemeClr val="tx1"/>
          </a:solidFill>
          <a:latin typeface="+mn-lt"/>
          <a:ea typeface="+mn-ea"/>
          <a:cs typeface="+mn-cs"/>
        </a:defRPr>
      </a:lvl5pPr>
      <a:lvl6pPr marL="16237398" indent="-1476127" algn="l" defTabSz="2952255" rtl="0" eaLnBrk="1" latinLnBrk="0" hangingPunct="1">
        <a:spcBef>
          <a:spcPct val="20000"/>
        </a:spcBef>
        <a:buFont typeface="Arial"/>
        <a:buChar char="•"/>
        <a:defRPr sz="12866" kern="1200">
          <a:solidFill>
            <a:schemeClr val="tx1"/>
          </a:solidFill>
          <a:latin typeface="+mn-lt"/>
          <a:ea typeface="+mn-ea"/>
          <a:cs typeface="+mn-cs"/>
        </a:defRPr>
      </a:lvl6pPr>
      <a:lvl7pPr marL="19189652" indent="-1476127" algn="l" defTabSz="2952255" rtl="0" eaLnBrk="1" latinLnBrk="0" hangingPunct="1">
        <a:spcBef>
          <a:spcPct val="20000"/>
        </a:spcBef>
        <a:buFont typeface="Arial"/>
        <a:buChar char="•"/>
        <a:defRPr sz="12866" kern="1200">
          <a:solidFill>
            <a:schemeClr val="tx1"/>
          </a:solidFill>
          <a:latin typeface="+mn-lt"/>
          <a:ea typeface="+mn-ea"/>
          <a:cs typeface="+mn-cs"/>
        </a:defRPr>
      </a:lvl7pPr>
      <a:lvl8pPr marL="22141906" indent="-1476127" algn="l" defTabSz="2952255" rtl="0" eaLnBrk="1" latinLnBrk="0" hangingPunct="1">
        <a:spcBef>
          <a:spcPct val="20000"/>
        </a:spcBef>
        <a:buFont typeface="Arial"/>
        <a:buChar char="•"/>
        <a:defRPr sz="12866" kern="1200">
          <a:solidFill>
            <a:schemeClr val="tx1"/>
          </a:solidFill>
          <a:latin typeface="+mn-lt"/>
          <a:ea typeface="+mn-ea"/>
          <a:cs typeface="+mn-cs"/>
        </a:defRPr>
      </a:lvl8pPr>
      <a:lvl9pPr marL="25094160" indent="-1476127" algn="l" defTabSz="2952255" rtl="0" eaLnBrk="1" latinLnBrk="0" hangingPunct="1">
        <a:spcBef>
          <a:spcPct val="20000"/>
        </a:spcBef>
        <a:buFont typeface="Arial"/>
        <a:buChar char="•"/>
        <a:defRPr sz="12866" kern="1200">
          <a:solidFill>
            <a:schemeClr val="tx1"/>
          </a:solidFill>
          <a:latin typeface="+mn-lt"/>
          <a:ea typeface="+mn-ea"/>
          <a:cs typeface="+mn-cs"/>
        </a:defRPr>
      </a:lvl9pPr>
    </p:bodyStyle>
    <p:otherStyle>
      <a:defPPr>
        <a:defRPr lang="en-US"/>
      </a:defPPr>
      <a:lvl1pPr marL="0" algn="l" defTabSz="2952255" rtl="0" eaLnBrk="1" latinLnBrk="0" hangingPunct="1">
        <a:defRPr sz="11593" kern="1200">
          <a:solidFill>
            <a:schemeClr val="tx1"/>
          </a:solidFill>
          <a:latin typeface="+mn-lt"/>
          <a:ea typeface="+mn-ea"/>
          <a:cs typeface="+mn-cs"/>
        </a:defRPr>
      </a:lvl1pPr>
      <a:lvl2pPr marL="2952255" algn="l" defTabSz="2952255" rtl="0" eaLnBrk="1" latinLnBrk="0" hangingPunct="1">
        <a:defRPr sz="11593" kern="1200">
          <a:solidFill>
            <a:schemeClr val="tx1"/>
          </a:solidFill>
          <a:latin typeface="+mn-lt"/>
          <a:ea typeface="+mn-ea"/>
          <a:cs typeface="+mn-cs"/>
        </a:defRPr>
      </a:lvl2pPr>
      <a:lvl3pPr marL="5904508" algn="l" defTabSz="2952255" rtl="0" eaLnBrk="1" latinLnBrk="0" hangingPunct="1">
        <a:defRPr sz="11593" kern="1200">
          <a:solidFill>
            <a:schemeClr val="tx1"/>
          </a:solidFill>
          <a:latin typeface="+mn-lt"/>
          <a:ea typeface="+mn-ea"/>
          <a:cs typeface="+mn-cs"/>
        </a:defRPr>
      </a:lvl3pPr>
      <a:lvl4pPr marL="8856763" algn="l" defTabSz="2952255" rtl="0" eaLnBrk="1" latinLnBrk="0" hangingPunct="1">
        <a:defRPr sz="11593" kern="1200">
          <a:solidFill>
            <a:schemeClr val="tx1"/>
          </a:solidFill>
          <a:latin typeface="+mn-lt"/>
          <a:ea typeface="+mn-ea"/>
          <a:cs typeface="+mn-cs"/>
        </a:defRPr>
      </a:lvl4pPr>
      <a:lvl5pPr marL="11809016" algn="l" defTabSz="2952255" rtl="0" eaLnBrk="1" latinLnBrk="0" hangingPunct="1">
        <a:defRPr sz="11593" kern="1200">
          <a:solidFill>
            <a:schemeClr val="tx1"/>
          </a:solidFill>
          <a:latin typeface="+mn-lt"/>
          <a:ea typeface="+mn-ea"/>
          <a:cs typeface="+mn-cs"/>
        </a:defRPr>
      </a:lvl5pPr>
      <a:lvl6pPr marL="14761271" algn="l" defTabSz="2952255" rtl="0" eaLnBrk="1" latinLnBrk="0" hangingPunct="1">
        <a:defRPr sz="11593" kern="1200">
          <a:solidFill>
            <a:schemeClr val="tx1"/>
          </a:solidFill>
          <a:latin typeface="+mn-lt"/>
          <a:ea typeface="+mn-ea"/>
          <a:cs typeface="+mn-cs"/>
        </a:defRPr>
      </a:lvl6pPr>
      <a:lvl7pPr marL="17713524" algn="l" defTabSz="2952255" rtl="0" eaLnBrk="1" latinLnBrk="0" hangingPunct="1">
        <a:defRPr sz="11593" kern="1200">
          <a:solidFill>
            <a:schemeClr val="tx1"/>
          </a:solidFill>
          <a:latin typeface="+mn-lt"/>
          <a:ea typeface="+mn-ea"/>
          <a:cs typeface="+mn-cs"/>
        </a:defRPr>
      </a:lvl7pPr>
      <a:lvl8pPr marL="20665779" algn="l" defTabSz="2952255" rtl="0" eaLnBrk="1" latinLnBrk="0" hangingPunct="1">
        <a:defRPr sz="11593" kern="1200">
          <a:solidFill>
            <a:schemeClr val="tx1"/>
          </a:solidFill>
          <a:latin typeface="+mn-lt"/>
          <a:ea typeface="+mn-ea"/>
          <a:cs typeface="+mn-cs"/>
        </a:defRPr>
      </a:lvl8pPr>
      <a:lvl9pPr marL="23618032" algn="l" defTabSz="2952255" rtl="0" eaLnBrk="1" latinLnBrk="0" hangingPunct="1">
        <a:defRPr sz="1159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hyperlink" Target="https://en-gb.padlet.com/dashboard" TargetMode="External"/><Relationship Id="rId18" Type="http://schemas.openxmlformats.org/officeDocument/2006/relationships/image" Target="../media/image5.jpeg"/><Relationship Id="rId3" Type="http://schemas.openxmlformats.org/officeDocument/2006/relationships/slideLayout" Target="../slideLayouts/slideLayout1.xml"/><Relationship Id="rId21" Type="http://schemas.openxmlformats.org/officeDocument/2006/relationships/hyperlink" Target="https://www.futurelearn.com/courses/dyslexia" TargetMode="External"/><Relationship Id="rId7" Type="http://schemas.openxmlformats.org/officeDocument/2006/relationships/image" Target="../media/image2.png"/><Relationship Id="rId12" Type="http://schemas.openxmlformats.org/officeDocument/2006/relationships/hyperlink" Target="https://pollev.com/" TargetMode="External"/><Relationship Id="rId17" Type="http://schemas.openxmlformats.org/officeDocument/2006/relationships/image" Target="../media/image4.png"/><Relationship Id="rId2" Type="http://schemas.openxmlformats.org/officeDocument/2006/relationships/audio" Target="../media/media1.m4a"/><Relationship Id="rId16" Type="http://schemas.openxmlformats.org/officeDocument/2006/relationships/hyperlink" Target="https://unsplash.com/photos/RnLqehREQr8" TargetMode="External"/><Relationship Id="rId20" Type="http://schemas.openxmlformats.org/officeDocument/2006/relationships/hyperlink" Target="https://teachingexcellence.leeds.ac.uk/the-long-read-inclusive-teaching-and-learning-for-international-students/" TargetMode="External"/><Relationship Id="rId1" Type="http://schemas.microsoft.com/office/2007/relationships/media" Target="../media/media1.m4a"/><Relationship Id="rId6" Type="http://schemas.openxmlformats.org/officeDocument/2006/relationships/hyperlink" Target="https://youtu.be/FARizLljRkc" TargetMode="External"/><Relationship Id="rId11" Type="http://schemas.openxmlformats.org/officeDocument/2006/relationships/hyperlink" Target="https://www.qaa.ac.uk/scotland/en/focus-on/technology-enhanced-learning/enhancing-inclusion-and-accessibility" TargetMode="External"/><Relationship Id="rId5" Type="http://schemas.openxmlformats.org/officeDocument/2006/relationships/image" Target="../media/image1.png"/><Relationship Id="rId15" Type="http://schemas.openxmlformats.org/officeDocument/2006/relationships/hyperlink" Target="https://unsplash.com/@katherine1690" TargetMode="External"/><Relationship Id="rId10" Type="http://schemas.openxmlformats.org/officeDocument/2006/relationships/hyperlink" Target="https://www.textboxdigital.com/searchboxhome" TargetMode="External"/><Relationship Id="rId19" Type="http://schemas.openxmlformats.org/officeDocument/2006/relationships/image" Target="../media/image6.jpeg"/><Relationship Id="rId4" Type="http://schemas.openxmlformats.org/officeDocument/2006/relationships/notesSlide" Target="../notesSlides/notesSlide1.xml"/><Relationship Id="rId9" Type="http://schemas.openxmlformats.org/officeDocument/2006/relationships/hyperlink" Target="https://www.jisc.ac.uk/guides/meeting-the-requirements-of-learners-with-special-educational-needs/learning-disabilities-and-difficulties" TargetMode="External"/><Relationship Id="rId14" Type="http://schemas.openxmlformats.org/officeDocument/2006/relationships/hyperlink" Target="https://www.mentimeter.com/" TargetMode="External"/><Relationship Id="rId2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5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0" name="object 14">
            <a:extLst>
              <a:ext uri="{FF2B5EF4-FFF2-40B4-BE49-F238E27FC236}">
                <a16:creationId xmlns:a16="http://schemas.microsoft.com/office/drawing/2014/main" id="{81CBB2FD-F78D-4B97-B564-1E848D1BA694}"/>
              </a:ext>
            </a:extLst>
          </p:cNvPr>
          <p:cNvSpPr/>
          <p:nvPr/>
        </p:nvSpPr>
        <p:spPr>
          <a:xfrm>
            <a:off x="15181302" y="5443281"/>
            <a:ext cx="12718099" cy="15998320"/>
          </a:xfrm>
          <a:custGeom>
            <a:avLst/>
            <a:gdLst/>
            <a:ahLst/>
            <a:cxnLst/>
            <a:rect l="l" t="t" r="r" b="b"/>
            <a:pathLst>
              <a:path w="5973445" h="2948940">
                <a:moveTo>
                  <a:pt x="5902356" y="0"/>
                </a:moveTo>
                <a:lnTo>
                  <a:pt x="70499" y="0"/>
                </a:lnTo>
                <a:lnTo>
                  <a:pt x="48276" y="3608"/>
                </a:lnTo>
                <a:lnTo>
                  <a:pt x="28931" y="13643"/>
                </a:lnTo>
                <a:lnTo>
                  <a:pt x="13647" y="28920"/>
                </a:lnTo>
                <a:lnTo>
                  <a:pt x="3609" y="48255"/>
                </a:lnTo>
                <a:lnTo>
                  <a:pt x="0" y="70463"/>
                </a:lnTo>
                <a:lnTo>
                  <a:pt x="0" y="2878035"/>
                </a:lnTo>
                <a:lnTo>
                  <a:pt x="13647" y="2919578"/>
                </a:lnTo>
                <a:lnTo>
                  <a:pt x="48276" y="2944890"/>
                </a:lnTo>
                <a:lnTo>
                  <a:pt x="70499" y="2948498"/>
                </a:lnTo>
                <a:lnTo>
                  <a:pt x="5902356" y="2948498"/>
                </a:lnTo>
                <a:lnTo>
                  <a:pt x="5943946" y="2934855"/>
                </a:lnTo>
                <a:lnTo>
                  <a:pt x="5969271" y="2900243"/>
                </a:lnTo>
                <a:lnTo>
                  <a:pt x="5972880" y="2878035"/>
                </a:lnTo>
                <a:lnTo>
                  <a:pt x="5972880" y="70463"/>
                </a:lnTo>
                <a:lnTo>
                  <a:pt x="5959232" y="28920"/>
                </a:lnTo>
                <a:lnTo>
                  <a:pt x="5924593" y="3608"/>
                </a:lnTo>
                <a:lnTo>
                  <a:pt x="5902356" y="0"/>
                </a:lnTo>
                <a:close/>
              </a:path>
            </a:pathLst>
          </a:custGeom>
          <a:solidFill>
            <a:srgbClr val="FFFFFF">
              <a:alpha val="50000"/>
            </a:srgbClr>
          </a:solidFill>
        </p:spPr>
        <p:txBody>
          <a:bodyPr wrap="square" lIns="0" tIns="0" rIns="0" bIns="0" rtlCol="0"/>
          <a:lstStyle/>
          <a:p>
            <a:endParaRPr/>
          </a:p>
        </p:txBody>
      </p:sp>
      <p:sp>
        <p:nvSpPr>
          <p:cNvPr id="5" name="TextBox 4"/>
          <p:cNvSpPr txBox="1"/>
          <p:nvPr/>
        </p:nvSpPr>
        <p:spPr>
          <a:xfrm>
            <a:off x="537878" y="29998214"/>
            <a:ext cx="7799298" cy="276999"/>
          </a:xfrm>
          <a:prstGeom prst="rect">
            <a:avLst/>
          </a:prstGeom>
          <a:noFill/>
        </p:spPr>
        <p:txBody>
          <a:bodyPr wrap="square" rtlCol="0">
            <a:spAutoFit/>
          </a:bodyPr>
          <a:lstStyle/>
          <a:p>
            <a:r>
              <a:rPr lang="en-US" sz="1200">
                <a:latin typeface="Palatino"/>
                <a:cs typeface="Palatino"/>
              </a:rPr>
              <a:t>The University of St Andrews is a charity registered in Scotland, No: SC013532</a:t>
            </a:r>
          </a:p>
        </p:txBody>
      </p:sp>
      <p:sp>
        <p:nvSpPr>
          <p:cNvPr id="6" name="TextBox 5"/>
          <p:cNvSpPr txBox="1"/>
          <p:nvPr/>
        </p:nvSpPr>
        <p:spPr>
          <a:xfrm>
            <a:off x="571500" y="1252837"/>
            <a:ext cx="38544349" cy="1323439"/>
          </a:xfrm>
          <a:prstGeom prst="rect">
            <a:avLst/>
          </a:prstGeom>
          <a:noFill/>
        </p:spPr>
        <p:txBody>
          <a:bodyPr wrap="square" rtlCol="0">
            <a:spAutoFit/>
          </a:bodyPr>
          <a:lstStyle/>
          <a:p>
            <a:pPr algn="ctr"/>
            <a:r>
              <a:rPr lang="en-US" sz="8000">
                <a:latin typeface="Palatino Linotype" charset="0"/>
                <a:ea typeface="Palatino Linotype" charset="0"/>
                <a:cs typeface="Palatino Linotype" charset="0"/>
              </a:rPr>
              <a:t>Inclusive Learning Practices – EAP students with SpLDs</a:t>
            </a:r>
          </a:p>
        </p:txBody>
      </p:sp>
      <p:sp>
        <p:nvSpPr>
          <p:cNvPr id="7" name="TextBox 6"/>
          <p:cNvSpPr txBox="1"/>
          <p:nvPr/>
        </p:nvSpPr>
        <p:spPr>
          <a:xfrm>
            <a:off x="879601" y="2752297"/>
            <a:ext cx="38236246" cy="1015663"/>
          </a:xfrm>
          <a:prstGeom prst="rect">
            <a:avLst/>
          </a:prstGeom>
          <a:noFill/>
        </p:spPr>
        <p:txBody>
          <a:bodyPr wrap="square" rtlCol="0">
            <a:spAutoFit/>
          </a:bodyPr>
          <a:lstStyle/>
          <a:p>
            <a:pPr algn="ctr"/>
            <a:r>
              <a:rPr lang="en-US" sz="6000">
                <a:latin typeface="Palatino Linotype" charset="0"/>
                <a:ea typeface="Palatino Linotype" charset="0"/>
                <a:cs typeface="Palatino Linotype" charset="0"/>
              </a:rPr>
              <a:t>Jennifer Cowell </a:t>
            </a:r>
            <a:r>
              <a:rPr lang="en-US" sz="4800">
                <a:latin typeface="Palatino Linotype" charset="0"/>
                <a:ea typeface="Palatino Linotype" charset="0"/>
                <a:cs typeface="Palatino Linotype" charset="0"/>
              </a:rPr>
              <a:t>(MSc TESOL student, University of St Andrews) </a:t>
            </a:r>
            <a:endParaRPr lang="en-US" sz="6000">
              <a:latin typeface="Palatino Linotype" charset="0"/>
              <a:ea typeface="Palatino Linotype" charset="0"/>
              <a:cs typeface="Palatino Linotype"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1949" t="11785" r="14926" b="14681"/>
          <a:stretch/>
        </p:blipFill>
        <p:spPr>
          <a:xfrm>
            <a:off x="38357368" y="0"/>
            <a:ext cx="4051428" cy="5041790"/>
          </a:xfrm>
          <a:prstGeom prst="rect">
            <a:avLst/>
          </a:prstGeom>
        </p:spPr>
      </p:pic>
      <p:sp>
        <p:nvSpPr>
          <p:cNvPr id="71" name="object 3">
            <a:extLst>
              <a:ext uri="{FF2B5EF4-FFF2-40B4-BE49-F238E27FC236}">
                <a16:creationId xmlns:a16="http://schemas.microsoft.com/office/drawing/2014/main" id="{215FD028-85C8-4165-B29B-E0B07C3DD18B}"/>
              </a:ext>
            </a:extLst>
          </p:cNvPr>
          <p:cNvSpPr txBox="1"/>
          <p:nvPr/>
        </p:nvSpPr>
        <p:spPr>
          <a:xfrm>
            <a:off x="15770728" y="6225624"/>
            <a:ext cx="12081315" cy="15604272"/>
          </a:xfrm>
          <a:prstGeom prst="rect">
            <a:avLst/>
          </a:prstGeom>
        </p:spPr>
        <p:txBody>
          <a:bodyPr vert="horz" wrap="square" lIns="0" tIns="0" rIns="0" bIns="0" rtlCol="0">
            <a:spAutoFit/>
          </a:bodyPr>
          <a:lstStyle/>
          <a:p>
            <a:pPr marL="571500" indent="-571500">
              <a:buFont typeface="Arial" panose="020B0604020202020204" pitchFamily="34" charset="0"/>
              <a:buChar char="•"/>
            </a:pPr>
            <a:r>
              <a:rPr lang="en-GB" sz="2700">
                <a:latin typeface="Arial" panose="020B0604020202020204" pitchFamily="34" charset="0"/>
                <a:cs typeface="Arial" panose="020B0604020202020204" pitchFamily="34" charset="0"/>
              </a:rPr>
              <a:t>All students are individuals, and everyone experiences their </a:t>
            </a:r>
            <a:r>
              <a:rPr lang="en-GB" sz="2700" err="1">
                <a:latin typeface="Arial" panose="020B0604020202020204" pitchFamily="34" charset="0"/>
                <a:cs typeface="Arial" panose="020B0604020202020204" pitchFamily="34" charset="0"/>
              </a:rPr>
              <a:t>SpLD</a:t>
            </a:r>
            <a:r>
              <a:rPr lang="en-GB" sz="2700">
                <a:latin typeface="Arial" panose="020B0604020202020204" pitchFamily="34" charset="0"/>
                <a:cs typeface="Arial" panose="020B0604020202020204" pitchFamily="34" charset="0"/>
              </a:rPr>
              <a:t>(s) differently. </a:t>
            </a:r>
          </a:p>
          <a:p>
            <a:pPr marL="571500" indent="-571500">
              <a:buFont typeface="Arial" panose="020B0604020202020204" pitchFamily="34" charset="0"/>
              <a:buChar char="•"/>
            </a:pPr>
            <a:r>
              <a:rPr lang="en-GB" sz="2700">
                <a:latin typeface="Arial" panose="020B0604020202020204" pitchFamily="34" charset="0"/>
                <a:cs typeface="Arial" panose="020B0604020202020204" pitchFamily="34" charset="0"/>
              </a:rPr>
              <a:t>Whilst there are some common patterns with SpLDs, these vary in severity and significance for each individual. </a:t>
            </a:r>
          </a:p>
          <a:p>
            <a:pPr marL="571500" indent="-571500">
              <a:buFont typeface="Arial" panose="020B0604020202020204" pitchFamily="34" charset="0"/>
              <a:buChar char="•"/>
            </a:pPr>
            <a:r>
              <a:rPr lang="en-GB" sz="2700">
                <a:latin typeface="Arial" panose="020B0604020202020204" pitchFamily="34" charset="0"/>
                <a:cs typeface="Arial" panose="020B0604020202020204" pitchFamily="34" charset="0"/>
              </a:rPr>
              <a:t>Common signs of dyslexia are the same as common EFL errors so can be extremely difficult to tell them apart (Kormos, 2016). If a student is being tested for dyslexia,  then it must be in their native language for this reason.   </a:t>
            </a:r>
          </a:p>
          <a:p>
            <a:pPr marL="571500" indent="-571500">
              <a:buFont typeface="Arial" panose="020B0604020202020204" pitchFamily="34" charset="0"/>
              <a:buChar char="•"/>
            </a:pPr>
            <a:r>
              <a:rPr lang="en-GB" sz="2700">
                <a:latin typeface="Arial" panose="020B0604020202020204" pitchFamily="34" charset="0"/>
                <a:cs typeface="Arial" panose="020B0604020202020204" pitchFamily="34" charset="0"/>
              </a:rPr>
              <a:t>The below images are sample print distortions of what is can be like to have visual stress. For the full experience watch </a:t>
            </a:r>
            <a:r>
              <a:rPr lang="en-GB" sz="2700">
                <a:latin typeface="Arial" panose="020B0604020202020204" pitchFamily="34" charset="0"/>
                <a:cs typeface="Arial" panose="020B0604020202020204" pitchFamily="34" charset="0"/>
                <a:hlinkClick r:id="rId6"/>
              </a:rPr>
              <a:t>this video by Irlen Institute</a:t>
            </a:r>
            <a:r>
              <a:rPr lang="en-GB" sz="2700">
                <a:latin typeface="Arial" panose="020B0604020202020204" pitchFamily="34" charset="0"/>
                <a:cs typeface="Arial" panose="020B0604020202020204" pitchFamily="34" charset="0"/>
              </a:rPr>
              <a:t>. </a:t>
            </a:r>
          </a:p>
          <a:p>
            <a:pPr marL="1143000" indent="-1143000">
              <a:buFont typeface="Arial" panose="020B0604020202020204" pitchFamily="34" charset="0"/>
              <a:buChar char="•"/>
            </a:pPr>
            <a:endParaRPr lang="en-GB" sz="2800">
              <a:latin typeface="Arial" panose="020B0604020202020204" pitchFamily="34" charset="0"/>
              <a:cs typeface="Arial" panose="020B0604020202020204" pitchFamily="34" charset="0"/>
            </a:endParaRPr>
          </a:p>
          <a:p>
            <a:pPr marL="1143000" indent="-1143000">
              <a:buFont typeface="Arial" panose="020B0604020202020204" pitchFamily="34" charset="0"/>
              <a:buChar char="•"/>
            </a:pPr>
            <a:endParaRPr lang="en-GB" sz="2800">
              <a:latin typeface="Arial" panose="020B0604020202020204" pitchFamily="34" charset="0"/>
              <a:cs typeface="Arial" panose="020B0604020202020204" pitchFamily="34" charset="0"/>
            </a:endParaRPr>
          </a:p>
          <a:p>
            <a:pPr marL="1143000" indent="-1143000">
              <a:buFont typeface="Arial" panose="020B0604020202020204" pitchFamily="34" charset="0"/>
              <a:buChar char="•"/>
            </a:pPr>
            <a:endParaRPr lang="en-GB" sz="2800">
              <a:latin typeface="Arial" panose="020B0604020202020204" pitchFamily="34" charset="0"/>
              <a:cs typeface="Arial" panose="020B0604020202020204" pitchFamily="34" charset="0"/>
            </a:endParaRPr>
          </a:p>
          <a:p>
            <a:pPr marL="1143000" indent="-1143000">
              <a:buFont typeface="Arial" panose="020B0604020202020204" pitchFamily="34" charset="0"/>
              <a:buChar char="•"/>
            </a:pPr>
            <a:endParaRPr lang="en-GB" sz="2800">
              <a:latin typeface="Arial" panose="020B0604020202020204" pitchFamily="34" charset="0"/>
              <a:cs typeface="Arial" panose="020B0604020202020204" pitchFamily="34" charset="0"/>
            </a:endParaRPr>
          </a:p>
          <a:p>
            <a:pPr marL="1143000" indent="-1143000">
              <a:buFont typeface="Arial" panose="020B0604020202020204" pitchFamily="34" charset="0"/>
              <a:buChar char="•"/>
            </a:pPr>
            <a:endParaRPr lang="en-GB" sz="2800">
              <a:latin typeface="Arial" panose="020B0604020202020204" pitchFamily="34" charset="0"/>
              <a:cs typeface="Arial" panose="020B0604020202020204" pitchFamily="34" charset="0"/>
            </a:endParaRPr>
          </a:p>
          <a:p>
            <a:pPr marL="1143000" indent="-1143000">
              <a:buFont typeface="Arial" panose="020B0604020202020204" pitchFamily="34" charset="0"/>
              <a:buChar char="•"/>
            </a:pPr>
            <a:endParaRPr lang="en-GB" sz="2800">
              <a:latin typeface="Arial" panose="020B0604020202020204" pitchFamily="34" charset="0"/>
              <a:cs typeface="Arial" panose="020B0604020202020204" pitchFamily="34" charset="0"/>
            </a:endParaRPr>
          </a:p>
          <a:p>
            <a:pPr marL="1143000" indent="-1143000">
              <a:buFont typeface="Arial" panose="020B0604020202020204" pitchFamily="34" charset="0"/>
              <a:buChar char="•"/>
            </a:pPr>
            <a:endParaRPr lang="en-GB" sz="2800">
              <a:latin typeface="Arial" panose="020B0604020202020204" pitchFamily="34" charset="0"/>
              <a:cs typeface="Arial" panose="020B0604020202020204" pitchFamily="34" charset="0"/>
            </a:endParaRPr>
          </a:p>
          <a:p>
            <a:pPr marL="1143000" indent="-1143000">
              <a:buFont typeface="Arial" panose="020B0604020202020204" pitchFamily="34" charset="0"/>
              <a:buChar char="•"/>
            </a:pPr>
            <a:endParaRPr lang="en-GB" sz="2800">
              <a:latin typeface="Arial" panose="020B0604020202020204" pitchFamily="34" charset="0"/>
              <a:cs typeface="Arial" panose="020B0604020202020204" pitchFamily="34" charset="0"/>
            </a:endParaRPr>
          </a:p>
          <a:p>
            <a:pPr marL="1143000" indent="-1143000">
              <a:buFont typeface="Arial" panose="020B0604020202020204" pitchFamily="34" charset="0"/>
              <a:buChar char="•"/>
            </a:pPr>
            <a:endParaRPr lang="en-GB" sz="2800">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GB" sz="280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2700">
                <a:latin typeface="Arial" panose="020B0604020202020204" pitchFamily="34" charset="0"/>
                <a:cs typeface="Arial" panose="020B0604020202020204" pitchFamily="34" charset="0"/>
              </a:rPr>
              <a:t>To experience what it might be like to have dyslexia, write the following text in </a:t>
            </a:r>
            <a:r>
              <a:rPr lang="en-GB" sz="2700" b="1" u="sng">
                <a:latin typeface="Arial" panose="020B0604020202020204" pitchFamily="34" charset="0"/>
                <a:cs typeface="Arial" panose="020B0604020202020204" pitchFamily="34" charset="0"/>
              </a:rPr>
              <a:t>3 minutes </a:t>
            </a:r>
            <a:r>
              <a:rPr lang="en-GB" sz="2700">
                <a:latin typeface="Arial" panose="020B0604020202020204" pitchFamily="34" charset="0"/>
                <a:cs typeface="Arial" panose="020B0604020202020204" pitchFamily="34" charset="0"/>
              </a:rPr>
              <a:t>onto a blank (non-lined) piece of paper. Hold the pen in your non-dominant hand and incorporate the following substitutions: </a:t>
            </a:r>
          </a:p>
          <a:p>
            <a:r>
              <a:rPr lang="en-GB" sz="2700">
                <a:latin typeface="Arial" panose="020B0604020202020204" pitchFamily="34" charset="0"/>
                <a:cs typeface="Arial" panose="020B0604020202020204" pitchFamily="34" charset="0"/>
              </a:rPr>
              <a:t>     e = +   a = ?   I = -  </a:t>
            </a:r>
          </a:p>
          <a:p>
            <a:endParaRPr lang="en-GB" sz="2700">
              <a:latin typeface="Arial" panose="020B0604020202020204" pitchFamily="34" charset="0"/>
              <a:cs typeface="Arial" panose="020B0604020202020204" pitchFamily="34" charset="0"/>
            </a:endParaRPr>
          </a:p>
          <a:p>
            <a:pPr>
              <a:lnSpc>
                <a:spcPct val="150000"/>
              </a:lnSpc>
            </a:pPr>
            <a:r>
              <a:rPr lang="en-US" sz="2700">
                <a:latin typeface="Arial" panose="020B0604020202020204" pitchFamily="34" charset="0"/>
                <a:cs typeface="Arial" panose="020B0604020202020204" pitchFamily="34" charset="0"/>
              </a:rPr>
              <a:t>Some people are light or </a:t>
            </a:r>
            <a:r>
              <a:rPr lang="en-US" sz="2700" err="1">
                <a:latin typeface="Arial" panose="020B0604020202020204" pitchFamily="34" charset="0"/>
                <a:cs typeface="Arial" panose="020B0604020202020204" pitchFamily="34" charset="0"/>
              </a:rPr>
              <a:t>colour</a:t>
            </a:r>
            <a:r>
              <a:rPr lang="en-US" sz="2700">
                <a:latin typeface="Arial" panose="020B0604020202020204" pitchFamily="34" charset="0"/>
                <a:cs typeface="Arial" panose="020B0604020202020204" pitchFamily="34" charset="0"/>
              </a:rPr>
              <a:t> sensitive. Bright sunlight or fluorescent lights may bother them. Black print on shiny white paper may be uncomfortable and be a problem. It may be helpful to have:</a:t>
            </a:r>
          </a:p>
          <a:p>
            <a:pPr lvl="1">
              <a:lnSpc>
                <a:spcPct val="150000"/>
              </a:lnSpc>
              <a:buFont typeface="Arial" panose="020B0604020202020204" pitchFamily="34" charset="0"/>
              <a:buChar char="•"/>
            </a:pPr>
            <a:r>
              <a:rPr lang="en-US" sz="2700">
                <a:latin typeface="Arial" panose="020B0604020202020204" pitchFamily="34" charset="0"/>
                <a:cs typeface="Arial" panose="020B0604020202020204" pitchFamily="34" charset="0"/>
              </a:rPr>
              <a:t>Coloured paper for writing </a:t>
            </a:r>
          </a:p>
          <a:p>
            <a:pPr lvl="1">
              <a:lnSpc>
                <a:spcPct val="150000"/>
              </a:lnSpc>
              <a:buFont typeface="Arial" panose="020B0604020202020204" pitchFamily="34" charset="0"/>
              <a:buChar char="•"/>
            </a:pPr>
            <a:r>
              <a:rPr lang="en-US" sz="2700">
                <a:latin typeface="Arial" panose="020B0604020202020204" pitchFamily="34" charset="0"/>
                <a:cs typeface="Arial" panose="020B0604020202020204" pitchFamily="34" charset="0"/>
              </a:rPr>
              <a:t>Coloured overlays for reading</a:t>
            </a:r>
          </a:p>
          <a:p>
            <a:pPr lvl="1">
              <a:lnSpc>
                <a:spcPct val="150000"/>
              </a:lnSpc>
              <a:buFont typeface="Arial" panose="020B0604020202020204" pitchFamily="34" charset="0"/>
              <a:buChar char="•"/>
            </a:pPr>
            <a:r>
              <a:rPr lang="en-US" sz="2700">
                <a:latin typeface="Arial" panose="020B0604020202020204" pitchFamily="34" charset="0"/>
                <a:cs typeface="Arial" panose="020B0604020202020204" pitchFamily="34" charset="0"/>
              </a:rPr>
              <a:t>Tinted lenses in glasses for both reading and writing. The </a:t>
            </a:r>
            <a:r>
              <a:rPr lang="en-US" sz="2700" err="1">
                <a:latin typeface="Arial" panose="020B0604020202020204" pitchFamily="34" charset="0"/>
                <a:cs typeface="Arial" panose="020B0604020202020204" pitchFamily="34" charset="0"/>
              </a:rPr>
              <a:t>colours</a:t>
            </a:r>
            <a:r>
              <a:rPr lang="en-US" sz="2700">
                <a:latin typeface="Arial" panose="020B0604020202020204" pitchFamily="34" charset="0"/>
                <a:cs typeface="Arial" panose="020B0604020202020204" pitchFamily="34" charset="0"/>
              </a:rPr>
              <a:t> and brightness on computer screens can be adjusted to suit individuals</a:t>
            </a:r>
          </a:p>
          <a:p>
            <a:pPr marL="571500" indent="-571500">
              <a:buFont typeface="Arial" panose="020B0604020202020204" pitchFamily="34" charset="0"/>
              <a:buChar char="•"/>
            </a:pPr>
            <a:endParaRPr lang="en-GB" sz="3200">
              <a:solidFill>
                <a:srgbClr val="FF0000"/>
              </a:solidFill>
              <a:latin typeface="Arial" panose="020B0604020202020204" pitchFamily="34" charset="0"/>
              <a:cs typeface="Arial" panose="020B0604020202020204" pitchFamily="34" charset="0"/>
            </a:endParaRPr>
          </a:p>
        </p:txBody>
      </p:sp>
      <p:grpSp>
        <p:nvGrpSpPr>
          <p:cNvPr id="72" name="Group 71">
            <a:extLst>
              <a:ext uri="{FF2B5EF4-FFF2-40B4-BE49-F238E27FC236}">
                <a16:creationId xmlns:a16="http://schemas.microsoft.com/office/drawing/2014/main" id="{3F246C5D-9764-42BE-960A-155B239C6071}"/>
              </a:ext>
            </a:extLst>
          </p:cNvPr>
          <p:cNvGrpSpPr/>
          <p:nvPr/>
        </p:nvGrpSpPr>
        <p:grpSpPr>
          <a:xfrm>
            <a:off x="15181300" y="5086817"/>
            <a:ext cx="12718099" cy="16354783"/>
            <a:chOff x="1296667" y="4661907"/>
            <a:chExt cx="12718099" cy="19749291"/>
          </a:xfrm>
        </p:grpSpPr>
        <p:sp>
          <p:nvSpPr>
            <p:cNvPr id="73" name="object 11">
              <a:extLst>
                <a:ext uri="{FF2B5EF4-FFF2-40B4-BE49-F238E27FC236}">
                  <a16:creationId xmlns:a16="http://schemas.microsoft.com/office/drawing/2014/main" id="{C36FB663-DBB4-4CFB-BB39-127D0FE55B90}"/>
                </a:ext>
              </a:extLst>
            </p:cNvPr>
            <p:cNvSpPr/>
            <p:nvPr/>
          </p:nvSpPr>
          <p:spPr>
            <a:xfrm>
              <a:off x="1296667" y="5104834"/>
              <a:ext cx="12718099" cy="19306364"/>
            </a:xfrm>
            <a:custGeom>
              <a:avLst/>
              <a:gdLst/>
              <a:ahLst/>
              <a:cxnLst/>
              <a:rect l="l" t="t" r="r" b="b"/>
              <a:pathLst>
                <a:path w="5973445" h="2948940">
                  <a:moveTo>
                    <a:pt x="5902401" y="2948523"/>
                  </a:moveTo>
                  <a:lnTo>
                    <a:pt x="70501" y="2948523"/>
                  </a:lnTo>
                  <a:lnTo>
                    <a:pt x="43125" y="2942961"/>
                  </a:lnTo>
                  <a:lnTo>
                    <a:pt x="20708" y="2927816"/>
                  </a:lnTo>
                  <a:lnTo>
                    <a:pt x="5562" y="2905400"/>
                  </a:lnTo>
                  <a:lnTo>
                    <a:pt x="0" y="2878022"/>
                  </a:lnTo>
                  <a:lnTo>
                    <a:pt x="0" y="70500"/>
                  </a:lnTo>
                  <a:lnTo>
                    <a:pt x="5562" y="43122"/>
                  </a:lnTo>
                  <a:lnTo>
                    <a:pt x="20708" y="20706"/>
                  </a:lnTo>
                  <a:lnTo>
                    <a:pt x="43125" y="5561"/>
                  </a:lnTo>
                  <a:lnTo>
                    <a:pt x="70501" y="0"/>
                  </a:lnTo>
                  <a:lnTo>
                    <a:pt x="5902401" y="0"/>
                  </a:lnTo>
                  <a:lnTo>
                    <a:pt x="5929771" y="5561"/>
                  </a:lnTo>
                  <a:lnTo>
                    <a:pt x="5952183" y="20706"/>
                  </a:lnTo>
                  <a:lnTo>
                    <a:pt x="5967327" y="43122"/>
                  </a:lnTo>
                  <a:lnTo>
                    <a:pt x="5972889" y="70500"/>
                  </a:lnTo>
                  <a:lnTo>
                    <a:pt x="5972889" y="2878022"/>
                  </a:lnTo>
                  <a:lnTo>
                    <a:pt x="5967327" y="2905400"/>
                  </a:lnTo>
                  <a:lnTo>
                    <a:pt x="5952183" y="2927816"/>
                  </a:lnTo>
                  <a:lnTo>
                    <a:pt x="5929771" y="2942961"/>
                  </a:lnTo>
                  <a:lnTo>
                    <a:pt x="5902401" y="2948523"/>
                  </a:lnTo>
                  <a:close/>
                </a:path>
              </a:pathLst>
            </a:custGeom>
            <a:ln w="46510">
              <a:solidFill>
                <a:srgbClr val="FFFFFF"/>
              </a:solidFill>
            </a:ln>
          </p:spPr>
          <p:txBody>
            <a:bodyPr wrap="square" lIns="0" tIns="0" rIns="0" bIns="0" rtlCol="0"/>
            <a:lstStyle/>
            <a:p>
              <a:endParaRPr/>
            </a:p>
          </p:txBody>
        </p:sp>
        <p:sp>
          <p:nvSpPr>
            <p:cNvPr id="74" name="object 103">
              <a:extLst>
                <a:ext uri="{FF2B5EF4-FFF2-40B4-BE49-F238E27FC236}">
                  <a16:creationId xmlns:a16="http://schemas.microsoft.com/office/drawing/2014/main" id="{420C7AFB-2741-41C4-9757-2B244340042E}"/>
                </a:ext>
              </a:extLst>
            </p:cNvPr>
            <p:cNvSpPr/>
            <p:nvPr/>
          </p:nvSpPr>
          <p:spPr>
            <a:xfrm>
              <a:off x="1699628" y="4661907"/>
              <a:ext cx="5202873" cy="873982"/>
            </a:xfrm>
            <a:prstGeom prst="rect">
              <a:avLst/>
            </a:prstGeom>
            <a:blipFill>
              <a:blip r:embed="rId7" cstate="print"/>
              <a:stretch>
                <a:fillRect/>
              </a:stretch>
            </a:blipFill>
          </p:spPr>
          <p:txBody>
            <a:bodyPr wrap="square" lIns="0" tIns="0" rIns="0" bIns="0" rtlCol="0"/>
            <a:lstStyle/>
            <a:p>
              <a:endParaRPr/>
            </a:p>
          </p:txBody>
        </p:sp>
        <p:sp>
          <p:nvSpPr>
            <p:cNvPr id="76" name="object 119">
              <a:extLst>
                <a:ext uri="{FF2B5EF4-FFF2-40B4-BE49-F238E27FC236}">
                  <a16:creationId xmlns:a16="http://schemas.microsoft.com/office/drawing/2014/main" id="{204C5764-795A-48B3-99C9-4A58DE0ECDDF}"/>
                </a:ext>
              </a:extLst>
            </p:cNvPr>
            <p:cNvSpPr txBox="1"/>
            <p:nvPr/>
          </p:nvSpPr>
          <p:spPr>
            <a:xfrm>
              <a:off x="3109100" y="4788404"/>
              <a:ext cx="5202872" cy="688380"/>
            </a:xfrm>
            <a:prstGeom prst="rect">
              <a:avLst/>
            </a:prstGeom>
          </p:spPr>
          <p:txBody>
            <a:bodyPr vert="horz" wrap="square" lIns="0" tIns="0" rIns="0" bIns="0" rtlCol="0">
              <a:spAutoFit/>
            </a:bodyPr>
            <a:lstStyle/>
            <a:p>
              <a:pPr marL="27036">
                <a:tabLst>
                  <a:tab pos="1408563" algn="l"/>
                </a:tabLst>
              </a:pPr>
              <a:r>
                <a:rPr lang="en-GB" sz="3600" b="1" spc="32">
                  <a:solidFill>
                    <a:srgbClr val="FFFFFF"/>
                  </a:solidFill>
                  <a:latin typeface="Arial"/>
                  <a:cs typeface="Arial"/>
                </a:rPr>
                <a:t>SIMULATIONS</a:t>
              </a:r>
              <a:endParaRPr sz="3600">
                <a:latin typeface="Arial"/>
                <a:cs typeface="Arial"/>
              </a:endParaRPr>
            </a:p>
          </p:txBody>
        </p:sp>
      </p:grpSp>
      <p:sp>
        <p:nvSpPr>
          <p:cNvPr id="82" name="object 14">
            <a:extLst>
              <a:ext uri="{FF2B5EF4-FFF2-40B4-BE49-F238E27FC236}">
                <a16:creationId xmlns:a16="http://schemas.microsoft.com/office/drawing/2014/main" id="{7BFBFC56-96A4-447A-BD89-38FF7A63E7AC}"/>
              </a:ext>
            </a:extLst>
          </p:cNvPr>
          <p:cNvSpPr/>
          <p:nvPr/>
        </p:nvSpPr>
        <p:spPr>
          <a:xfrm>
            <a:off x="1389675" y="14479090"/>
            <a:ext cx="12718099" cy="5964452"/>
          </a:xfrm>
          <a:custGeom>
            <a:avLst/>
            <a:gdLst/>
            <a:ahLst/>
            <a:cxnLst/>
            <a:rect l="l" t="t" r="r" b="b"/>
            <a:pathLst>
              <a:path w="5973445" h="2948940">
                <a:moveTo>
                  <a:pt x="5902356" y="0"/>
                </a:moveTo>
                <a:lnTo>
                  <a:pt x="70499" y="0"/>
                </a:lnTo>
                <a:lnTo>
                  <a:pt x="48276" y="3608"/>
                </a:lnTo>
                <a:lnTo>
                  <a:pt x="28931" y="13643"/>
                </a:lnTo>
                <a:lnTo>
                  <a:pt x="13647" y="28920"/>
                </a:lnTo>
                <a:lnTo>
                  <a:pt x="3609" y="48255"/>
                </a:lnTo>
                <a:lnTo>
                  <a:pt x="0" y="70463"/>
                </a:lnTo>
                <a:lnTo>
                  <a:pt x="0" y="2878035"/>
                </a:lnTo>
                <a:lnTo>
                  <a:pt x="13647" y="2919578"/>
                </a:lnTo>
                <a:lnTo>
                  <a:pt x="48276" y="2944890"/>
                </a:lnTo>
                <a:lnTo>
                  <a:pt x="70499" y="2948498"/>
                </a:lnTo>
                <a:lnTo>
                  <a:pt x="5902356" y="2948498"/>
                </a:lnTo>
                <a:lnTo>
                  <a:pt x="5943946" y="2934855"/>
                </a:lnTo>
                <a:lnTo>
                  <a:pt x="5969271" y="2900243"/>
                </a:lnTo>
                <a:lnTo>
                  <a:pt x="5972880" y="2878035"/>
                </a:lnTo>
                <a:lnTo>
                  <a:pt x="5972880" y="70463"/>
                </a:lnTo>
                <a:lnTo>
                  <a:pt x="5959232" y="28920"/>
                </a:lnTo>
                <a:lnTo>
                  <a:pt x="5924593" y="3608"/>
                </a:lnTo>
                <a:lnTo>
                  <a:pt x="5902356" y="0"/>
                </a:lnTo>
                <a:close/>
              </a:path>
            </a:pathLst>
          </a:custGeom>
          <a:solidFill>
            <a:srgbClr val="FFFFFF">
              <a:alpha val="50000"/>
            </a:srgbClr>
          </a:solidFill>
        </p:spPr>
        <p:txBody>
          <a:bodyPr wrap="square" lIns="0" tIns="0" rIns="0" bIns="0" rtlCol="0"/>
          <a:lstStyle/>
          <a:p>
            <a:endParaRPr/>
          </a:p>
        </p:txBody>
      </p:sp>
      <p:sp>
        <p:nvSpPr>
          <p:cNvPr id="83" name="object 3">
            <a:extLst>
              <a:ext uri="{FF2B5EF4-FFF2-40B4-BE49-F238E27FC236}">
                <a16:creationId xmlns:a16="http://schemas.microsoft.com/office/drawing/2014/main" id="{9AF34198-3146-4AD7-B4B5-BDF8F81F44CC}"/>
              </a:ext>
            </a:extLst>
          </p:cNvPr>
          <p:cNvSpPr txBox="1"/>
          <p:nvPr/>
        </p:nvSpPr>
        <p:spPr>
          <a:xfrm>
            <a:off x="1646752" y="15285304"/>
            <a:ext cx="12081315" cy="5909310"/>
          </a:xfrm>
          <a:prstGeom prst="rect">
            <a:avLst/>
          </a:prstGeom>
        </p:spPr>
        <p:txBody>
          <a:bodyPr vert="horz" wrap="square" lIns="0" tIns="0" rIns="0" bIns="0" rtlCol="0">
            <a:spAutoFit/>
          </a:bodyPr>
          <a:lstStyle/>
          <a:p>
            <a:pPr marL="1143000" indent="-1143000">
              <a:buFont typeface="Arial" panose="020B0604020202020204" pitchFamily="34" charset="0"/>
              <a:buChar char="•"/>
            </a:pPr>
            <a:r>
              <a:rPr lang="en-GB" sz="3200">
                <a:latin typeface="Arial" panose="020B0604020202020204" pitchFamily="34" charset="0"/>
                <a:cs typeface="Arial" panose="020B0604020202020204" pitchFamily="34" charset="0"/>
              </a:rPr>
              <a:t>Annually 45,000 new entrants to UK HEIs report having at least one disability, SpLDs being the most common (QS, 2019). This does not include those diagnosed once HE studies have commenced. </a:t>
            </a:r>
          </a:p>
          <a:p>
            <a:pPr marL="1143000" indent="-1143000">
              <a:buFont typeface="Arial" panose="020B0604020202020204" pitchFamily="34" charset="0"/>
              <a:buChar char="•"/>
            </a:pPr>
            <a:r>
              <a:rPr lang="en-GB" sz="3200">
                <a:latin typeface="Arial" panose="020B0604020202020204" pitchFamily="34" charset="0"/>
                <a:cs typeface="Arial" panose="020B0604020202020204" pitchFamily="34" charset="0"/>
              </a:rPr>
              <a:t>1.5 million people in the UK have a learning disability (Public Health England, 2016 &amp; Office for National Statistics, 2019).</a:t>
            </a:r>
          </a:p>
          <a:p>
            <a:pPr marL="1143000" indent="-1143000">
              <a:buFont typeface="Arial" panose="020B0604020202020204" pitchFamily="34" charset="0"/>
              <a:buChar char="•"/>
            </a:pPr>
            <a:r>
              <a:rPr lang="en-GB" sz="3200">
                <a:latin typeface="Arial" panose="020B0604020202020204" pitchFamily="34" charset="0"/>
                <a:cs typeface="Arial" panose="020B0604020202020204" pitchFamily="34" charset="0"/>
              </a:rPr>
              <a:t>Between 33% and 50% of those with dyslexia also have visual stress (British Dyslexia Association, n.d.).</a:t>
            </a:r>
          </a:p>
          <a:p>
            <a:pPr marL="1143000" indent="-1143000">
              <a:buFont typeface="Arial" panose="020B0604020202020204" pitchFamily="34" charset="0"/>
              <a:buChar char="•"/>
            </a:pPr>
            <a:r>
              <a:rPr lang="en-GB" sz="3200">
                <a:latin typeface="Arial" panose="020B0604020202020204" pitchFamily="34" charset="0"/>
                <a:cs typeface="Arial" panose="020B0604020202020204" pitchFamily="34" charset="0"/>
              </a:rPr>
              <a:t>1 in 10 students require additional support provisions including for SpLDs (Office for Students, 2019).</a:t>
            </a:r>
          </a:p>
          <a:p>
            <a:pPr marL="1143000" indent="-1143000">
              <a:buFont typeface="Arial" panose="020B0604020202020204" pitchFamily="34" charset="0"/>
              <a:buChar char="•"/>
            </a:pPr>
            <a:endParaRPr lang="en-GB" sz="3200">
              <a:latin typeface="Arial" panose="020B0604020202020204" pitchFamily="34" charset="0"/>
              <a:cs typeface="Arial" panose="020B0604020202020204" pitchFamily="34" charset="0"/>
            </a:endParaRPr>
          </a:p>
        </p:txBody>
      </p:sp>
      <p:sp>
        <p:nvSpPr>
          <p:cNvPr id="85" name="object 11">
            <a:extLst>
              <a:ext uri="{FF2B5EF4-FFF2-40B4-BE49-F238E27FC236}">
                <a16:creationId xmlns:a16="http://schemas.microsoft.com/office/drawing/2014/main" id="{49DD25BA-AEDD-41A4-B040-426DDDFC8515}"/>
              </a:ext>
            </a:extLst>
          </p:cNvPr>
          <p:cNvSpPr/>
          <p:nvPr/>
        </p:nvSpPr>
        <p:spPr>
          <a:xfrm>
            <a:off x="1389673" y="14479064"/>
            <a:ext cx="12718099" cy="5964452"/>
          </a:xfrm>
          <a:custGeom>
            <a:avLst/>
            <a:gdLst/>
            <a:ahLst/>
            <a:cxnLst/>
            <a:rect l="l" t="t" r="r" b="b"/>
            <a:pathLst>
              <a:path w="5973445" h="2948940">
                <a:moveTo>
                  <a:pt x="5902401" y="2948523"/>
                </a:moveTo>
                <a:lnTo>
                  <a:pt x="70501" y="2948523"/>
                </a:lnTo>
                <a:lnTo>
                  <a:pt x="43125" y="2942961"/>
                </a:lnTo>
                <a:lnTo>
                  <a:pt x="20708" y="2927816"/>
                </a:lnTo>
                <a:lnTo>
                  <a:pt x="5562" y="2905400"/>
                </a:lnTo>
                <a:lnTo>
                  <a:pt x="0" y="2878022"/>
                </a:lnTo>
                <a:lnTo>
                  <a:pt x="0" y="70500"/>
                </a:lnTo>
                <a:lnTo>
                  <a:pt x="5562" y="43122"/>
                </a:lnTo>
                <a:lnTo>
                  <a:pt x="20708" y="20706"/>
                </a:lnTo>
                <a:lnTo>
                  <a:pt x="43125" y="5561"/>
                </a:lnTo>
                <a:lnTo>
                  <a:pt x="70501" y="0"/>
                </a:lnTo>
                <a:lnTo>
                  <a:pt x="5902401" y="0"/>
                </a:lnTo>
                <a:lnTo>
                  <a:pt x="5929771" y="5561"/>
                </a:lnTo>
                <a:lnTo>
                  <a:pt x="5952183" y="20706"/>
                </a:lnTo>
                <a:lnTo>
                  <a:pt x="5967327" y="43122"/>
                </a:lnTo>
                <a:lnTo>
                  <a:pt x="5972889" y="70500"/>
                </a:lnTo>
                <a:lnTo>
                  <a:pt x="5972889" y="2878022"/>
                </a:lnTo>
                <a:lnTo>
                  <a:pt x="5967327" y="2905400"/>
                </a:lnTo>
                <a:lnTo>
                  <a:pt x="5952183" y="2927816"/>
                </a:lnTo>
                <a:lnTo>
                  <a:pt x="5929771" y="2942961"/>
                </a:lnTo>
                <a:lnTo>
                  <a:pt x="5902401" y="2948523"/>
                </a:lnTo>
                <a:close/>
              </a:path>
            </a:pathLst>
          </a:custGeom>
          <a:ln w="46510">
            <a:solidFill>
              <a:srgbClr val="FFFFFF"/>
            </a:solidFill>
          </a:ln>
        </p:spPr>
        <p:txBody>
          <a:bodyPr wrap="square" lIns="0" tIns="0" rIns="0" bIns="0" rtlCol="0"/>
          <a:lstStyle/>
          <a:p>
            <a:endParaRPr/>
          </a:p>
        </p:txBody>
      </p:sp>
      <p:sp>
        <p:nvSpPr>
          <p:cNvPr id="86" name="object 103">
            <a:extLst>
              <a:ext uri="{FF2B5EF4-FFF2-40B4-BE49-F238E27FC236}">
                <a16:creationId xmlns:a16="http://schemas.microsoft.com/office/drawing/2014/main" id="{93550083-0BEC-47C4-B424-7CEC9A2BF00E}"/>
              </a:ext>
            </a:extLst>
          </p:cNvPr>
          <p:cNvSpPr/>
          <p:nvPr/>
        </p:nvSpPr>
        <p:spPr>
          <a:xfrm>
            <a:off x="1792634" y="14036137"/>
            <a:ext cx="5202873" cy="873982"/>
          </a:xfrm>
          <a:prstGeom prst="rect">
            <a:avLst/>
          </a:prstGeom>
          <a:blipFill>
            <a:blip r:embed="rId7" cstate="print"/>
            <a:stretch>
              <a:fillRect/>
            </a:stretch>
          </a:blipFill>
        </p:spPr>
        <p:txBody>
          <a:bodyPr wrap="square" lIns="0" tIns="0" rIns="0" bIns="0" rtlCol="0"/>
          <a:lstStyle/>
          <a:p>
            <a:endParaRPr/>
          </a:p>
        </p:txBody>
      </p:sp>
      <p:sp>
        <p:nvSpPr>
          <p:cNvPr id="87" name="object 104">
            <a:extLst>
              <a:ext uri="{FF2B5EF4-FFF2-40B4-BE49-F238E27FC236}">
                <a16:creationId xmlns:a16="http://schemas.microsoft.com/office/drawing/2014/main" id="{84CD17DB-F56E-41C6-9D56-8D233F9210B1}"/>
              </a:ext>
            </a:extLst>
          </p:cNvPr>
          <p:cNvSpPr/>
          <p:nvPr/>
        </p:nvSpPr>
        <p:spPr>
          <a:xfrm>
            <a:off x="1192968" y="13505115"/>
            <a:ext cx="1651028" cy="1650527"/>
          </a:xfrm>
          <a:prstGeom prst="rect">
            <a:avLst/>
          </a:prstGeom>
          <a:blipFill>
            <a:blip r:embed="rId8" cstate="print"/>
            <a:stretch>
              <a:fillRect/>
            </a:stretch>
          </a:blipFill>
        </p:spPr>
        <p:txBody>
          <a:bodyPr wrap="square" lIns="0" tIns="0" rIns="0" bIns="0" rtlCol="0"/>
          <a:lstStyle/>
          <a:p>
            <a:endParaRPr/>
          </a:p>
        </p:txBody>
      </p:sp>
      <p:sp>
        <p:nvSpPr>
          <p:cNvPr id="88" name="object 119">
            <a:extLst>
              <a:ext uri="{FF2B5EF4-FFF2-40B4-BE49-F238E27FC236}">
                <a16:creationId xmlns:a16="http://schemas.microsoft.com/office/drawing/2014/main" id="{3736FF24-9059-4837-AC80-671097141701}"/>
              </a:ext>
            </a:extLst>
          </p:cNvPr>
          <p:cNvSpPr txBox="1"/>
          <p:nvPr/>
        </p:nvSpPr>
        <p:spPr>
          <a:xfrm>
            <a:off x="1725525" y="13742481"/>
            <a:ext cx="5269982" cy="1107996"/>
          </a:xfrm>
          <a:prstGeom prst="rect">
            <a:avLst/>
          </a:prstGeom>
        </p:spPr>
        <p:txBody>
          <a:bodyPr vert="horz" wrap="square" lIns="0" tIns="0" rIns="0" bIns="0" rtlCol="0">
            <a:spAutoFit/>
          </a:bodyPr>
          <a:lstStyle/>
          <a:p>
            <a:pPr marL="27036">
              <a:tabLst>
                <a:tab pos="1408563" algn="l"/>
              </a:tabLst>
            </a:pPr>
            <a:r>
              <a:rPr lang="en-GB" sz="7200" b="1">
                <a:solidFill>
                  <a:srgbClr val="FFFFFF"/>
                </a:solidFill>
                <a:latin typeface="Arial"/>
                <a:cs typeface="Arial"/>
              </a:rPr>
              <a:t>2	</a:t>
            </a:r>
            <a:r>
              <a:rPr lang="en-GB" sz="3600" b="1" spc="32">
                <a:solidFill>
                  <a:srgbClr val="FFFFFF"/>
                </a:solidFill>
                <a:latin typeface="Arial"/>
                <a:cs typeface="Arial"/>
              </a:rPr>
              <a:t>UK HEI STATS</a:t>
            </a:r>
            <a:endParaRPr sz="3600">
              <a:latin typeface="Arial"/>
              <a:cs typeface="Arial"/>
            </a:endParaRPr>
          </a:p>
        </p:txBody>
      </p:sp>
      <p:sp>
        <p:nvSpPr>
          <p:cNvPr id="90" name="object 14">
            <a:extLst>
              <a:ext uri="{FF2B5EF4-FFF2-40B4-BE49-F238E27FC236}">
                <a16:creationId xmlns:a16="http://schemas.microsoft.com/office/drawing/2014/main" id="{2B4F6996-0264-4589-A4DD-AD80EA027384}"/>
              </a:ext>
            </a:extLst>
          </p:cNvPr>
          <p:cNvSpPr/>
          <p:nvPr/>
        </p:nvSpPr>
        <p:spPr>
          <a:xfrm>
            <a:off x="28892696" y="5679503"/>
            <a:ext cx="12718099" cy="16993903"/>
          </a:xfrm>
          <a:custGeom>
            <a:avLst/>
            <a:gdLst/>
            <a:ahLst/>
            <a:cxnLst/>
            <a:rect l="l" t="t" r="r" b="b"/>
            <a:pathLst>
              <a:path w="5973445" h="2948940">
                <a:moveTo>
                  <a:pt x="5902356" y="0"/>
                </a:moveTo>
                <a:lnTo>
                  <a:pt x="70499" y="0"/>
                </a:lnTo>
                <a:lnTo>
                  <a:pt x="48276" y="3608"/>
                </a:lnTo>
                <a:lnTo>
                  <a:pt x="28931" y="13643"/>
                </a:lnTo>
                <a:lnTo>
                  <a:pt x="13647" y="28920"/>
                </a:lnTo>
                <a:lnTo>
                  <a:pt x="3609" y="48255"/>
                </a:lnTo>
                <a:lnTo>
                  <a:pt x="0" y="70463"/>
                </a:lnTo>
                <a:lnTo>
                  <a:pt x="0" y="2878035"/>
                </a:lnTo>
                <a:lnTo>
                  <a:pt x="13647" y="2919578"/>
                </a:lnTo>
                <a:lnTo>
                  <a:pt x="48276" y="2944890"/>
                </a:lnTo>
                <a:lnTo>
                  <a:pt x="70499" y="2948498"/>
                </a:lnTo>
                <a:lnTo>
                  <a:pt x="5902356" y="2948498"/>
                </a:lnTo>
                <a:lnTo>
                  <a:pt x="5943946" y="2934855"/>
                </a:lnTo>
                <a:lnTo>
                  <a:pt x="5969271" y="2900243"/>
                </a:lnTo>
                <a:lnTo>
                  <a:pt x="5972880" y="2878035"/>
                </a:lnTo>
                <a:lnTo>
                  <a:pt x="5972880" y="70463"/>
                </a:lnTo>
                <a:lnTo>
                  <a:pt x="5959232" y="28920"/>
                </a:lnTo>
                <a:lnTo>
                  <a:pt x="5924593" y="3608"/>
                </a:lnTo>
                <a:lnTo>
                  <a:pt x="5902356" y="0"/>
                </a:lnTo>
                <a:close/>
              </a:path>
            </a:pathLst>
          </a:custGeom>
          <a:solidFill>
            <a:srgbClr val="FFFFFF">
              <a:alpha val="50000"/>
            </a:srgbClr>
          </a:solidFill>
        </p:spPr>
        <p:txBody>
          <a:bodyPr wrap="square" lIns="0" tIns="0" rIns="0" bIns="0" rtlCol="0"/>
          <a:lstStyle/>
          <a:p>
            <a:endParaRPr/>
          </a:p>
        </p:txBody>
      </p:sp>
      <p:sp>
        <p:nvSpPr>
          <p:cNvPr id="91" name="object 11">
            <a:extLst>
              <a:ext uri="{FF2B5EF4-FFF2-40B4-BE49-F238E27FC236}">
                <a16:creationId xmlns:a16="http://schemas.microsoft.com/office/drawing/2014/main" id="{E479784F-48FC-4E57-B865-975CF6E5A20F}"/>
              </a:ext>
            </a:extLst>
          </p:cNvPr>
          <p:cNvSpPr/>
          <p:nvPr/>
        </p:nvSpPr>
        <p:spPr>
          <a:xfrm>
            <a:off x="28892696" y="5679504"/>
            <a:ext cx="12718099" cy="17015160"/>
          </a:xfrm>
          <a:custGeom>
            <a:avLst/>
            <a:gdLst/>
            <a:ahLst/>
            <a:cxnLst/>
            <a:rect l="l" t="t" r="r" b="b"/>
            <a:pathLst>
              <a:path w="5973445" h="2948940">
                <a:moveTo>
                  <a:pt x="5902401" y="2948523"/>
                </a:moveTo>
                <a:lnTo>
                  <a:pt x="70501" y="2948523"/>
                </a:lnTo>
                <a:lnTo>
                  <a:pt x="43125" y="2942961"/>
                </a:lnTo>
                <a:lnTo>
                  <a:pt x="20708" y="2927816"/>
                </a:lnTo>
                <a:lnTo>
                  <a:pt x="5562" y="2905400"/>
                </a:lnTo>
                <a:lnTo>
                  <a:pt x="0" y="2878022"/>
                </a:lnTo>
                <a:lnTo>
                  <a:pt x="0" y="70500"/>
                </a:lnTo>
                <a:lnTo>
                  <a:pt x="5562" y="43122"/>
                </a:lnTo>
                <a:lnTo>
                  <a:pt x="20708" y="20706"/>
                </a:lnTo>
                <a:lnTo>
                  <a:pt x="43125" y="5561"/>
                </a:lnTo>
                <a:lnTo>
                  <a:pt x="70501" y="0"/>
                </a:lnTo>
                <a:lnTo>
                  <a:pt x="5902401" y="0"/>
                </a:lnTo>
                <a:lnTo>
                  <a:pt x="5929771" y="5561"/>
                </a:lnTo>
                <a:lnTo>
                  <a:pt x="5952183" y="20706"/>
                </a:lnTo>
                <a:lnTo>
                  <a:pt x="5967327" y="43122"/>
                </a:lnTo>
                <a:lnTo>
                  <a:pt x="5972889" y="70500"/>
                </a:lnTo>
                <a:lnTo>
                  <a:pt x="5972889" y="2878022"/>
                </a:lnTo>
                <a:lnTo>
                  <a:pt x="5967327" y="2905400"/>
                </a:lnTo>
                <a:lnTo>
                  <a:pt x="5952183" y="2927816"/>
                </a:lnTo>
                <a:lnTo>
                  <a:pt x="5929771" y="2942961"/>
                </a:lnTo>
                <a:lnTo>
                  <a:pt x="5902401" y="2948523"/>
                </a:lnTo>
                <a:close/>
              </a:path>
            </a:pathLst>
          </a:custGeom>
          <a:ln w="46510">
            <a:solidFill>
              <a:srgbClr val="FFFFFF"/>
            </a:solidFill>
          </a:ln>
        </p:spPr>
        <p:txBody>
          <a:bodyPr wrap="square" lIns="0" tIns="0" rIns="0" bIns="0" rtlCol="0"/>
          <a:lstStyle/>
          <a:p>
            <a:endParaRPr/>
          </a:p>
        </p:txBody>
      </p:sp>
      <p:sp>
        <p:nvSpPr>
          <p:cNvPr id="92" name="object 103">
            <a:extLst>
              <a:ext uri="{FF2B5EF4-FFF2-40B4-BE49-F238E27FC236}">
                <a16:creationId xmlns:a16="http://schemas.microsoft.com/office/drawing/2014/main" id="{4F289079-2F97-49EB-991B-DD5927666300}"/>
              </a:ext>
            </a:extLst>
          </p:cNvPr>
          <p:cNvSpPr/>
          <p:nvPr/>
        </p:nvSpPr>
        <p:spPr>
          <a:xfrm>
            <a:off x="29295657" y="5236577"/>
            <a:ext cx="5202873" cy="873982"/>
          </a:xfrm>
          <a:prstGeom prst="rect">
            <a:avLst/>
          </a:prstGeom>
          <a:blipFill>
            <a:blip r:embed="rId7" cstate="print"/>
            <a:stretch>
              <a:fillRect/>
            </a:stretch>
          </a:blipFill>
        </p:spPr>
        <p:txBody>
          <a:bodyPr wrap="square" lIns="0" tIns="0" rIns="0" bIns="0" rtlCol="0"/>
          <a:lstStyle/>
          <a:p>
            <a:endParaRPr/>
          </a:p>
        </p:txBody>
      </p:sp>
      <p:sp>
        <p:nvSpPr>
          <p:cNvPr id="93" name="object 104">
            <a:extLst>
              <a:ext uri="{FF2B5EF4-FFF2-40B4-BE49-F238E27FC236}">
                <a16:creationId xmlns:a16="http://schemas.microsoft.com/office/drawing/2014/main" id="{1DD8AAB1-4214-4D1D-89F6-B2C99E45C0FA}"/>
              </a:ext>
            </a:extLst>
          </p:cNvPr>
          <p:cNvSpPr/>
          <p:nvPr/>
        </p:nvSpPr>
        <p:spPr>
          <a:xfrm>
            <a:off x="28695991" y="4705555"/>
            <a:ext cx="1651028" cy="1650527"/>
          </a:xfrm>
          <a:prstGeom prst="rect">
            <a:avLst/>
          </a:prstGeom>
          <a:blipFill>
            <a:blip r:embed="rId8" cstate="print"/>
            <a:stretch>
              <a:fillRect/>
            </a:stretch>
          </a:blipFill>
        </p:spPr>
        <p:txBody>
          <a:bodyPr wrap="square" lIns="0" tIns="0" rIns="0" bIns="0" rtlCol="0"/>
          <a:lstStyle/>
          <a:p>
            <a:endParaRPr/>
          </a:p>
        </p:txBody>
      </p:sp>
      <p:sp>
        <p:nvSpPr>
          <p:cNvPr id="94" name="object 119">
            <a:extLst>
              <a:ext uri="{FF2B5EF4-FFF2-40B4-BE49-F238E27FC236}">
                <a16:creationId xmlns:a16="http://schemas.microsoft.com/office/drawing/2014/main" id="{DAD5EE00-FC06-4ED1-8709-A3A147B87D5F}"/>
              </a:ext>
            </a:extLst>
          </p:cNvPr>
          <p:cNvSpPr txBox="1"/>
          <p:nvPr/>
        </p:nvSpPr>
        <p:spPr>
          <a:xfrm>
            <a:off x="29228547" y="4942921"/>
            <a:ext cx="5873910" cy="1107996"/>
          </a:xfrm>
          <a:prstGeom prst="rect">
            <a:avLst/>
          </a:prstGeom>
        </p:spPr>
        <p:txBody>
          <a:bodyPr vert="horz" wrap="square" lIns="0" tIns="0" rIns="0" bIns="0" rtlCol="0">
            <a:spAutoFit/>
          </a:bodyPr>
          <a:lstStyle/>
          <a:p>
            <a:pPr marL="27036">
              <a:tabLst>
                <a:tab pos="1408563" algn="l"/>
              </a:tabLst>
            </a:pPr>
            <a:r>
              <a:rPr lang="en-GB" sz="7200" b="1">
                <a:solidFill>
                  <a:srgbClr val="FFFFFF"/>
                </a:solidFill>
                <a:latin typeface="Arial"/>
                <a:cs typeface="Arial"/>
              </a:rPr>
              <a:t>6   </a:t>
            </a:r>
            <a:r>
              <a:rPr lang="en-GB" sz="2700" b="1" spc="32">
                <a:solidFill>
                  <a:srgbClr val="FFFFFF"/>
                </a:solidFill>
                <a:latin typeface="Arial"/>
                <a:cs typeface="Arial"/>
              </a:rPr>
              <a:t>INCLUSIVE LEARNING</a:t>
            </a:r>
            <a:endParaRPr sz="2700">
              <a:latin typeface="Arial"/>
              <a:cs typeface="Arial"/>
            </a:endParaRPr>
          </a:p>
        </p:txBody>
      </p:sp>
      <p:sp>
        <p:nvSpPr>
          <p:cNvPr id="98" name="TextBox 97">
            <a:extLst>
              <a:ext uri="{FF2B5EF4-FFF2-40B4-BE49-F238E27FC236}">
                <a16:creationId xmlns:a16="http://schemas.microsoft.com/office/drawing/2014/main" id="{F49A36BA-51AF-4493-BFE1-D52B133D53D0}"/>
              </a:ext>
            </a:extLst>
          </p:cNvPr>
          <p:cNvSpPr txBox="1"/>
          <p:nvPr/>
        </p:nvSpPr>
        <p:spPr>
          <a:xfrm>
            <a:off x="29018680" y="6371122"/>
            <a:ext cx="12298192" cy="16212130"/>
          </a:xfrm>
          <a:prstGeom prst="rect">
            <a:avLst/>
          </a:prstGeom>
          <a:noFill/>
        </p:spPr>
        <p:txBody>
          <a:bodyPr wrap="square">
            <a:spAutoFit/>
          </a:bodyPr>
          <a:lstStyle/>
          <a:p>
            <a:pPr marL="598536" marR="10814" indent="-571500" algn="just">
              <a:buFont typeface="Arial" panose="020B0604020202020204" pitchFamily="34" charset="0"/>
              <a:buChar char="•"/>
            </a:pPr>
            <a:r>
              <a:rPr lang="en-GB" sz="2900">
                <a:latin typeface="Arial"/>
                <a:cs typeface="Arial"/>
              </a:rPr>
              <a:t>Additional support/adjustment records are </a:t>
            </a:r>
            <a:r>
              <a:rPr lang="en-GB" sz="2900" b="1">
                <a:latin typeface="Arial"/>
                <a:cs typeface="Arial"/>
              </a:rPr>
              <a:t>reactive</a:t>
            </a:r>
            <a:r>
              <a:rPr lang="en-GB" sz="2900">
                <a:latin typeface="Arial"/>
                <a:cs typeface="Arial"/>
              </a:rPr>
              <a:t>, rather than </a:t>
            </a:r>
            <a:r>
              <a:rPr lang="en-GB" sz="2900" b="1">
                <a:latin typeface="Arial"/>
                <a:cs typeface="Arial"/>
              </a:rPr>
              <a:t>proactive</a:t>
            </a:r>
            <a:r>
              <a:rPr lang="en-GB" sz="2900">
                <a:latin typeface="Arial"/>
                <a:cs typeface="Arial"/>
              </a:rPr>
              <a:t>. Some students won’t realise they have an </a:t>
            </a:r>
            <a:r>
              <a:rPr lang="en-GB" sz="2900" err="1">
                <a:latin typeface="Arial"/>
                <a:cs typeface="Arial"/>
              </a:rPr>
              <a:t>SpLD</a:t>
            </a:r>
            <a:r>
              <a:rPr lang="en-GB" sz="2900">
                <a:latin typeface="Arial"/>
                <a:cs typeface="Arial"/>
              </a:rPr>
              <a:t> or wish to declare it, so inclusive learning is essential in all classes, especially the EAP classroom.  </a:t>
            </a:r>
          </a:p>
          <a:p>
            <a:pPr marL="598536" marR="10814" indent="-571500" algn="just">
              <a:buFont typeface="Arial" panose="020B0604020202020204" pitchFamily="34" charset="0"/>
              <a:buChar char="•"/>
            </a:pPr>
            <a:r>
              <a:rPr lang="en-GB" sz="2900">
                <a:latin typeface="Arial"/>
                <a:cs typeface="Arial"/>
              </a:rPr>
              <a:t>For written accessibility it is best to use off-white or coloured paper, with text in a font size 12 or larger. Sans-serif fonts are best, e.g. Calibri or Arial. There is also Dyslexie which is a free specially designed font for people with dyslexia. </a:t>
            </a:r>
          </a:p>
          <a:p>
            <a:pPr marL="598536" marR="10814" indent="-571500" algn="just">
              <a:buFont typeface="Arial" panose="020B0604020202020204" pitchFamily="34" charset="0"/>
              <a:buChar char="•"/>
            </a:pPr>
            <a:r>
              <a:rPr lang="en-GB" sz="2900">
                <a:latin typeface="Arial"/>
                <a:cs typeface="Arial"/>
              </a:rPr>
              <a:t>Digital accessibility: ensure alt text is used on images for screen readers, and provide learning materials in an open, editable format where possible i.e. not PDF or scans. </a:t>
            </a:r>
          </a:p>
          <a:p>
            <a:pPr marL="598536" marR="10814" indent="-571500" algn="just">
              <a:buFont typeface="Arial" panose="020B0604020202020204" pitchFamily="34" charset="0"/>
              <a:buChar char="•"/>
            </a:pPr>
            <a:r>
              <a:rPr lang="en-GB" sz="2900">
                <a:latin typeface="Arial"/>
                <a:cs typeface="Arial"/>
              </a:rPr>
              <a:t>Use variety in the classroom! Peer learning, interactive sessions, and simplified word choice without ‘dumbing down’ will help. Define new terms and provide clear sign posting. </a:t>
            </a:r>
          </a:p>
          <a:p>
            <a:pPr marL="598536" marR="10814" indent="-571500" algn="just">
              <a:buFont typeface="Arial" panose="020B0604020202020204" pitchFamily="34" charset="0"/>
              <a:buChar char="•"/>
            </a:pPr>
            <a:r>
              <a:rPr lang="en-GB" sz="2900">
                <a:latin typeface="Arial"/>
                <a:cs typeface="Arial"/>
              </a:rPr>
              <a:t>Some useful websites include: JISC </a:t>
            </a:r>
            <a:r>
              <a:rPr lang="en-GB" sz="2900">
                <a:latin typeface="Arial"/>
                <a:cs typeface="Arial"/>
                <a:hlinkClick r:id="rId9"/>
              </a:rPr>
              <a:t>digital accessibility tool kit</a:t>
            </a:r>
            <a:r>
              <a:rPr lang="en-GB" sz="2900">
                <a:latin typeface="Arial"/>
                <a:cs typeface="Arial"/>
              </a:rPr>
              <a:t>; </a:t>
            </a:r>
            <a:r>
              <a:rPr lang="en-GB" sz="2900" err="1">
                <a:latin typeface="Arial"/>
                <a:cs typeface="Arial"/>
                <a:hlinkClick r:id="rId10"/>
              </a:rPr>
              <a:t>searchBOX</a:t>
            </a:r>
            <a:r>
              <a:rPr lang="en-GB" sz="2900">
                <a:latin typeface="Arial"/>
                <a:cs typeface="Arial"/>
              </a:rPr>
              <a:t>: a comprehensive directory created to help source accessible content; QAA </a:t>
            </a:r>
            <a:r>
              <a:rPr lang="en-GB" sz="2900">
                <a:latin typeface="Arial"/>
                <a:cs typeface="Arial"/>
                <a:hlinkClick r:id="rId11"/>
              </a:rPr>
              <a:t>enhancing inclusion and accessibility tool kit</a:t>
            </a:r>
            <a:r>
              <a:rPr lang="en-GB" sz="2900">
                <a:latin typeface="Arial"/>
                <a:cs typeface="Arial"/>
              </a:rPr>
              <a:t>. </a:t>
            </a:r>
          </a:p>
          <a:p>
            <a:pPr marL="598536" marR="10814" indent="-571500" algn="just">
              <a:buFont typeface="Arial" panose="020B0604020202020204" pitchFamily="34" charset="0"/>
              <a:buChar char="•"/>
            </a:pPr>
            <a:r>
              <a:rPr lang="en-GB" sz="2900">
                <a:latin typeface="Arial"/>
                <a:cs typeface="Arial"/>
              </a:rPr>
              <a:t>Inclusive design to lessons can help all students! </a:t>
            </a:r>
          </a:p>
          <a:p>
            <a:pPr marL="598536" marR="10814" indent="-571500" algn="just">
              <a:buFont typeface="Arial" panose="020B0604020202020204" pitchFamily="34" charset="0"/>
              <a:buChar char="•"/>
            </a:pPr>
            <a:r>
              <a:rPr lang="en-GB" sz="2900">
                <a:latin typeface="Arial"/>
                <a:cs typeface="Arial"/>
              </a:rPr>
              <a:t>Remind students that asking for help does not mean they are failing. </a:t>
            </a:r>
          </a:p>
          <a:p>
            <a:pPr marL="598536" marR="10814" indent="-571500" algn="just">
              <a:buFont typeface="Arial" panose="020B0604020202020204" pitchFamily="34" charset="0"/>
              <a:buChar char="•"/>
            </a:pPr>
            <a:r>
              <a:rPr lang="en-GB" sz="2900">
                <a:latin typeface="Arial"/>
                <a:cs typeface="Arial"/>
              </a:rPr>
              <a:t>Some students may fidget in class and appear to be distracted e.g. doodling. This could be a coping mechanism that is helping them to concentrate! If it is not disrupting the lesson for the other students then consider permitting this behaviour. </a:t>
            </a:r>
          </a:p>
          <a:p>
            <a:pPr marL="598536" marR="10814" indent="-571500" algn="just">
              <a:buFont typeface="Arial" panose="020B0604020202020204" pitchFamily="34" charset="0"/>
              <a:buChar char="•"/>
            </a:pPr>
            <a:r>
              <a:rPr lang="en-GB" sz="2900">
                <a:latin typeface="Arial"/>
                <a:cs typeface="Arial"/>
              </a:rPr>
              <a:t>Inclusive practices to consider as recommended by </a:t>
            </a:r>
            <a:r>
              <a:rPr lang="en-GB" sz="2900" err="1">
                <a:latin typeface="Arial"/>
                <a:cs typeface="Arial"/>
              </a:rPr>
              <a:t>Sathy</a:t>
            </a:r>
            <a:r>
              <a:rPr lang="en-GB" sz="2900">
                <a:latin typeface="Arial"/>
                <a:cs typeface="Arial"/>
              </a:rPr>
              <a:t> &amp; Hogan (2019):</a:t>
            </a:r>
          </a:p>
          <a:p>
            <a:pPr marL="484236" marR="10814" indent="-457200" algn="just">
              <a:buFont typeface="+mj-lt"/>
              <a:buAutoNum type="arabicPeriod"/>
            </a:pPr>
            <a:r>
              <a:rPr lang="en-GB" sz="2900">
                <a:latin typeface="Arial"/>
                <a:cs typeface="Arial"/>
              </a:rPr>
              <a:t>Silence in the classroom is OK! You can use the think-pair-share gateway    technique to active learning. </a:t>
            </a:r>
          </a:p>
          <a:p>
            <a:pPr marL="484236" marR="10814" indent="-457200" algn="just">
              <a:buFont typeface="+mj-lt"/>
              <a:buAutoNum type="arabicPeriod"/>
            </a:pPr>
            <a:r>
              <a:rPr lang="en-GB" sz="2900">
                <a:latin typeface="Arial"/>
                <a:cs typeface="Arial"/>
              </a:rPr>
              <a:t>Add structure to small-group discussions. </a:t>
            </a:r>
          </a:p>
          <a:p>
            <a:pPr marL="457200" marR="0" lvl="0" indent="-457200" algn="l" defTabSz="914400" rtl="0" eaLnBrk="1" fontAlgn="auto" latinLnBrk="0" hangingPunct="1">
              <a:spcBef>
                <a:spcPts val="1300"/>
              </a:spcBef>
              <a:spcAft>
                <a:spcPts val="0"/>
              </a:spcAft>
              <a:buClrTx/>
              <a:buSzTx/>
              <a:buFont typeface="+mj-lt"/>
              <a:buAutoNum type="arabicPeriod"/>
              <a:tabLst/>
              <a:defRPr/>
            </a:pPr>
            <a:r>
              <a:rPr lang="en-GB" sz="2900">
                <a:latin typeface="Arial" panose="020B0604020202020204" pitchFamily="34" charset="0"/>
                <a:cs typeface="Arial" panose="020B0604020202020204" pitchFamily="34" charset="0"/>
              </a:rPr>
              <a:t>Allow anonymous participation. Low-tech solution: notecards. High-tech solutions: audience response system e.g.</a:t>
            </a:r>
            <a:r>
              <a:rPr kumimoji="0" lang="en-GB" sz="2900" b="0" i="0" u="none" strike="noStrike" kern="1200" cap="none" spc="0" normalizeH="0" baseline="0" noProof="0">
                <a:ln>
                  <a:noFill/>
                </a:ln>
                <a:effectLst/>
                <a:uLnTx/>
                <a:uFillTx/>
                <a:latin typeface="Arial" panose="020B0604020202020204" pitchFamily="34" charset="0"/>
                <a:cs typeface="Arial" panose="020B0604020202020204" pitchFamily="34" charset="0"/>
              </a:rPr>
              <a:t> </a:t>
            </a:r>
            <a:r>
              <a:rPr lang="en-GB" sz="2900">
                <a:latin typeface="Arial" panose="020B0604020202020204" pitchFamily="34" charset="0"/>
                <a:cs typeface="Arial" panose="020B0604020202020204" pitchFamily="34" charset="0"/>
                <a:hlinkClick r:id="rId12"/>
              </a:rPr>
              <a:t>PollEverywhere</a:t>
            </a:r>
            <a:r>
              <a:rPr kumimoji="0" lang="en-GB" sz="2900" b="0" i="0" u="none" strike="noStrike" kern="1200" cap="none" spc="0" normalizeH="0" baseline="0" noProof="0">
                <a:ln>
                  <a:noFill/>
                </a:ln>
                <a:effectLst/>
                <a:uLnTx/>
                <a:uFillTx/>
                <a:latin typeface="Arial" panose="020B0604020202020204" pitchFamily="34" charset="0"/>
                <a:cs typeface="Arial" panose="020B0604020202020204" pitchFamily="34" charset="0"/>
              </a:rPr>
              <a:t>, </a:t>
            </a:r>
            <a:r>
              <a:rPr kumimoji="0" lang="en-GB" sz="2900" b="0" i="0" u="none" strike="noStrike" kern="1200" cap="none" spc="0" normalizeH="0" baseline="0" noProof="0">
                <a:ln>
                  <a:noFill/>
                </a:ln>
                <a:effectLst/>
                <a:uLnTx/>
                <a:uFillTx/>
                <a:latin typeface="Arial" panose="020B0604020202020204" pitchFamily="34" charset="0"/>
                <a:cs typeface="Arial" panose="020B0604020202020204" pitchFamily="34" charset="0"/>
                <a:hlinkClick r:id="rId13"/>
              </a:rPr>
              <a:t>padlet</a:t>
            </a:r>
            <a:r>
              <a:rPr kumimoji="0" lang="en-GB" sz="2900" b="0" i="0" u="none" strike="noStrike" kern="1200" cap="none" spc="0" normalizeH="0" baseline="0" noProof="0">
                <a:ln>
                  <a:noFill/>
                </a:ln>
                <a:effectLst/>
                <a:uLnTx/>
                <a:uFillTx/>
                <a:latin typeface="Arial" panose="020B0604020202020204" pitchFamily="34" charset="0"/>
                <a:cs typeface="Arial" panose="020B0604020202020204" pitchFamily="34" charset="0"/>
              </a:rPr>
              <a:t>, and </a:t>
            </a:r>
            <a:r>
              <a:rPr kumimoji="0" lang="en-GB" sz="2900" b="0" i="0" u="none" strike="noStrike" kern="1200" cap="none" spc="0" normalizeH="0" baseline="0" noProof="0">
                <a:ln>
                  <a:noFill/>
                </a:ln>
                <a:effectLst/>
                <a:uLnTx/>
                <a:uFillTx/>
                <a:latin typeface="Arial" panose="020B0604020202020204" pitchFamily="34" charset="0"/>
                <a:cs typeface="Arial" panose="020B0604020202020204" pitchFamily="34" charset="0"/>
                <a:hlinkClick r:id="rId14"/>
              </a:rPr>
              <a:t>mentimeter</a:t>
            </a:r>
            <a:endParaRPr kumimoji="0" lang="en-GB" sz="29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spcBef>
                <a:spcPts val="1300"/>
              </a:spcBef>
              <a:spcAft>
                <a:spcPts val="0"/>
              </a:spcAft>
              <a:buClrTx/>
              <a:buSzTx/>
              <a:buFont typeface="+mj-lt"/>
              <a:buAutoNum type="arabicPeriod"/>
              <a:tabLst/>
              <a:defRPr/>
            </a:pPr>
            <a:r>
              <a:rPr kumimoji="0" lang="en-GB" sz="2900" b="0" i="0" u="none" strike="noStrike" kern="1200" cap="none" spc="0" normalizeH="0" baseline="0" noProof="0">
                <a:ln>
                  <a:noFill/>
                </a:ln>
                <a:effectLst/>
                <a:uLnTx/>
                <a:uFillTx/>
                <a:latin typeface="Arial" panose="020B0604020202020204" pitchFamily="34" charset="0"/>
                <a:cs typeface="Arial" panose="020B0604020202020204" pitchFamily="34" charset="0"/>
              </a:rPr>
              <a:t>Show you’re human. Be truthful about areas of your context that you find difficult </a:t>
            </a:r>
          </a:p>
          <a:p>
            <a:pPr marL="457200" marR="0" lvl="0" indent="-457200" algn="l" defTabSz="914400" rtl="0" eaLnBrk="1" fontAlgn="auto" latinLnBrk="0" hangingPunct="1">
              <a:spcBef>
                <a:spcPts val="1300"/>
              </a:spcBef>
              <a:spcAft>
                <a:spcPts val="0"/>
              </a:spcAft>
              <a:buClrTx/>
              <a:buSzTx/>
              <a:buFont typeface="+mj-lt"/>
              <a:buAutoNum type="arabicPeriod"/>
              <a:tabLst/>
              <a:defRPr/>
            </a:pPr>
            <a:r>
              <a:rPr kumimoji="0" lang="en-GB" sz="2900" b="0" i="0" u="none" strike="noStrike" kern="1200" cap="none" spc="0" normalizeH="0" baseline="0" noProof="0">
                <a:ln>
                  <a:noFill/>
                </a:ln>
                <a:effectLst/>
                <a:uLnTx/>
                <a:uFillTx/>
                <a:latin typeface="Arial" panose="020B0604020202020204" pitchFamily="34" charset="0"/>
                <a:cs typeface="Arial" panose="020B0604020202020204" pitchFamily="34" charset="0"/>
              </a:rPr>
              <a:t>Connect with students personally - use their names and be approachable</a:t>
            </a:r>
            <a:r>
              <a:rPr kumimoji="0" lang="en-GB" sz="2800" b="0" i="0" u="none" strike="noStrike" kern="1200" cap="none" spc="0" normalizeH="0" baseline="0" noProof="0">
                <a:ln>
                  <a:noFill/>
                </a:ln>
                <a:effectLst/>
                <a:uLnTx/>
                <a:uFillTx/>
                <a:latin typeface="Arial" panose="020B0604020202020204" pitchFamily="34" charset="0"/>
                <a:cs typeface="Arial" panose="020B0604020202020204" pitchFamily="34" charset="0"/>
              </a:rPr>
              <a:t>.</a:t>
            </a:r>
          </a:p>
        </p:txBody>
      </p:sp>
      <p:sp>
        <p:nvSpPr>
          <p:cNvPr id="118" name="object 14">
            <a:extLst>
              <a:ext uri="{FF2B5EF4-FFF2-40B4-BE49-F238E27FC236}">
                <a16:creationId xmlns:a16="http://schemas.microsoft.com/office/drawing/2014/main" id="{13443DFC-D8F0-45AC-9C70-3F6012A3C1B3}"/>
              </a:ext>
            </a:extLst>
          </p:cNvPr>
          <p:cNvSpPr/>
          <p:nvPr/>
        </p:nvSpPr>
        <p:spPr>
          <a:xfrm>
            <a:off x="15062039" y="22694664"/>
            <a:ext cx="12718099" cy="7013884"/>
          </a:xfrm>
          <a:custGeom>
            <a:avLst/>
            <a:gdLst/>
            <a:ahLst/>
            <a:cxnLst/>
            <a:rect l="l" t="t" r="r" b="b"/>
            <a:pathLst>
              <a:path w="5973445" h="2948940">
                <a:moveTo>
                  <a:pt x="5902356" y="0"/>
                </a:moveTo>
                <a:lnTo>
                  <a:pt x="70499" y="0"/>
                </a:lnTo>
                <a:lnTo>
                  <a:pt x="48276" y="3608"/>
                </a:lnTo>
                <a:lnTo>
                  <a:pt x="28931" y="13643"/>
                </a:lnTo>
                <a:lnTo>
                  <a:pt x="13647" y="28920"/>
                </a:lnTo>
                <a:lnTo>
                  <a:pt x="3609" y="48255"/>
                </a:lnTo>
                <a:lnTo>
                  <a:pt x="0" y="70463"/>
                </a:lnTo>
                <a:lnTo>
                  <a:pt x="0" y="2878035"/>
                </a:lnTo>
                <a:lnTo>
                  <a:pt x="13647" y="2919578"/>
                </a:lnTo>
                <a:lnTo>
                  <a:pt x="48276" y="2944890"/>
                </a:lnTo>
                <a:lnTo>
                  <a:pt x="70499" y="2948498"/>
                </a:lnTo>
                <a:lnTo>
                  <a:pt x="5902356" y="2948498"/>
                </a:lnTo>
                <a:lnTo>
                  <a:pt x="5943946" y="2934855"/>
                </a:lnTo>
                <a:lnTo>
                  <a:pt x="5969271" y="2900243"/>
                </a:lnTo>
                <a:lnTo>
                  <a:pt x="5972880" y="2878035"/>
                </a:lnTo>
                <a:lnTo>
                  <a:pt x="5972880" y="70463"/>
                </a:lnTo>
                <a:lnTo>
                  <a:pt x="5959232" y="28920"/>
                </a:lnTo>
                <a:lnTo>
                  <a:pt x="5924593" y="3608"/>
                </a:lnTo>
                <a:lnTo>
                  <a:pt x="5902356" y="0"/>
                </a:lnTo>
                <a:close/>
              </a:path>
            </a:pathLst>
          </a:custGeom>
          <a:solidFill>
            <a:srgbClr val="FFFFFF">
              <a:alpha val="50000"/>
            </a:srgbClr>
          </a:solidFill>
        </p:spPr>
        <p:txBody>
          <a:bodyPr wrap="square" lIns="0" tIns="0" rIns="0" bIns="0" rtlCol="0"/>
          <a:lstStyle/>
          <a:p>
            <a:endParaRPr/>
          </a:p>
        </p:txBody>
      </p:sp>
      <p:sp>
        <p:nvSpPr>
          <p:cNvPr id="119" name="object 3">
            <a:extLst>
              <a:ext uri="{FF2B5EF4-FFF2-40B4-BE49-F238E27FC236}">
                <a16:creationId xmlns:a16="http://schemas.microsoft.com/office/drawing/2014/main" id="{11C3CF2B-B40A-4E1F-AE0C-AC2359CA5387}"/>
              </a:ext>
            </a:extLst>
          </p:cNvPr>
          <p:cNvSpPr txBox="1"/>
          <p:nvPr/>
        </p:nvSpPr>
        <p:spPr>
          <a:xfrm>
            <a:off x="15323376" y="23357585"/>
            <a:ext cx="12081315" cy="6135782"/>
          </a:xfrm>
          <a:prstGeom prst="rect">
            <a:avLst/>
          </a:prstGeom>
        </p:spPr>
        <p:txBody>
          <a:bodyPr vert="horz" wrap="square" lIns="0" tIns="0" rIns="0" bIns="0" rtlCol="0">
            <a:spAutoFit/>
          </a:bodyPr>
          <a:lstStyle/>
          <a:p>
            <a:pPr marL="27036" marR="10814" algn="just">
              <a:lnSpc>
                <a:spcPts val="4364"/>
              </a:lnSpc>
            </a:pPr>
            <a:r>
              <a:rPr lang="en-GB" sz="2400" spc="32">
                <a:solidFill>
                  <a:srgbClr val="231F20"/>
                </a:solidFill>
                <a:latin typeface="Arial"/>
                <a:cs typeface="Arial"/>
              </a:rPr>
              <a:t>University education can be a new and unfamiliar experience for students, and those from an international background may need support in transitioning (Bond, 2018). It is important to use a range of inclusive learning techniques to ensure students are scaffolded and have a variety of mediums to work with (Leask &amp; Carroll, 2013). It is essential to respect and adjust for diversity (ibid) in any general learning setting, especially an EFL one. Being mindful of SpLDs students is no different and the techniques that can help them transition can be just as effective for students without SpLDs.  </a:t>
            </a:r>
          </a:p>
          <a:p>
            <a:pPr marL="27036" marR="10814" algn="just">
              <a:lnSpc>
                <a:spcPts val="4364"/>
              </a:lnSpc>
            </a:pPr>
            <a:r>
              <a:rPr lang="en-GB" sz="2400" u="sng" spc="32">
                <a:solidFill>
                  <a:srgbClr val="231F20"/>
                </a:solidFill>
                <a:latin typeface="Arial"/>
                <a:cs typeface="Arial"/>
              </a:rPr>
              <a:t>Top tip</a:t>
            </a:r>
            <a:r>
              <a:rPr lang="en-GB" sz="2400" spc="32">
                <a:solidFill>
                  <a:srgbClr val="231F20"/>
                </a:solidFill>
                <a:latin typeface="Arial"/>
                <a:cs typeface="Arial"/>
              </a:rPr>
              <a:t>: be aware of cultural differences, students’ personal preferences, and support them through a scaffolded approach being mindful of how their SpLDs may affect their approaches to learning. </a:t>
            </a:r>
            <a:endParaRPr sz="2400">
              <a:latin typeface="Arial"/>
              <a:cs typeface="Arial"/>
            </a:endParaRPr>
          </a:p>
        </p:txBody>
      </p:sp>
      <p:sp>
        <p:nvSpPr>
          <p:cNvPr id="121" name="object 11">
            <a:extLst>
              <a:ext uri="{FF2B5EF4-FFF2-40B4-BE49-F238E27FC236}">
                <a16:creationId xmlns:a16="http://schemas.microsoft.com/office/drawing/2014/main" id="{63AB5508-E7E6-4FE9-9F8B-A7E1CBD83F31}"/>
              </a:ext>
            </a:extLst>
          </p:cNvPr>
          <p:cNvSpPr/>
          <p:nvPr/>
        </p:nvSpPr>
        <p:spPr>
          <a:xfrm>
            <a:off x="15062037" y="22694638"/>
            <a:ext cx="12718099" cy="7013910"/>
          </a:xfrm>
          <a:custGeom>
            <a:avLst/>
            <a:gdLst/>
            <a:ahLst/>
            <a:cxnLst/>
            <a:rect l="l" t="t" r="r" b="b"/>
            <a:pathLst>
              <a:path w="5973445" h="2948940">
                <a:moveTo>
                  <a:pt x="5902401" y="2948523"/>
                </a:moveTo>
                <a:lnTo>
                  <a:pt x="70501" y="2948523"/>
                </a:lnTo>
                <a:lnTo>
                  <a:pt x="43125" y="2942961"/>
                </a:lnTo>
                <a:lnTo>
                  <a:pt x="20708" y="2927816"/>
                </a:lnTo>
                <a:lnTo>
                  <a:pt x="5562" y="2905400"/>
                </a:lnTo>
                <a:lnTo>
                  <a:pt x="0" y="2878022"/>
                </a:lnTo>
                <a:lnTo>
                  <a:pt x="0" y="70500"/>
                </a:lnTo>
                <a:lnTo>
                  <a:pt x="5562" y="43122"/>
                </a:lnTo>
                <a:lnTo>
                  <a:pt x="20708" y="20706"/>
                </a:lnTo>
                <a:lnTo>
                  <a:pt x="43125" y="5561"/>
                </a:lnTo>
                <a:lnTo>
                  <a:pt x="70501" y="0"/>
                </a:lnTo>
                <a:lnTo>
                  <a:pt x="5902401" y="0"/>
                </a:lnTo>
                <a:lnTo>
                  <a:pt x="5929771" y="5561"/>
                </a:lnTo>
                <a:lnTo>
                  <a:pt x="5952183" y="20706"/>
                </a:lnTo>
                <a:lnTo>
                  <a:pt x="5967327" y="43122"/>
                </a:lnTo>
                <a:lnTo>
                  <a:pt x="5972889" y="70500"/>
                </a:lnTo>
                <a:lnTo>
                  <a:pt x="5972889" y="2878022"/>
                </a:lnTo>
                <a:lnTo>
                  <a:pt x="5967327" y="2905400"/>
                </a:lnTo>
                <a:lnTo>
                  <a:pt x="5952183" y="2927816"/>
                </a:lnTo>
                <a:lnTo>
                  <a:pt x="5929771" y="2942961"/>
                </a:lnTo>
                <a:lnTo>
                  <a:pt x="5902401" y="2948523"/>
                </a:lnTo>
                <a:close/>
              </a:path>
            </a:pathLst>
          </a:custGeom>
          <a:ln w="46510">
            <a:solidFill>
              <a:srgbClr val="FFFFFF"/>
            </a:solidFill>
          </a:ln>
        </p:spPr>
        <p:txBody>
          <a:bodyPr wrap="square" lIns="0" tIns="0" rIns="0" bIns="0" rtlCol="0"/>
          <a:lstStyle/>
          <a:p>
            <a:endParaRPr/>
          </a:p>
        </p:txBody>
      </p:sp>
      <p:sp>
        <p:nvSpPr>
          <p:cNvPr id="122" name="object 103">
            <a:extLst>
              <a:ext uri="{FF2B5EF4-FFF2-40B4-BE49-F238E27FC236}">
                <a16:creationId xmlns:a16="http://schemas.microsoft.com/office/drawing/2014/main" id="{EEFA9E0D-F749-469A-AF9F-093F1F4DAD42}"/>
              </a:ext>
            </a:extLst>
          </p:cNvPr>
          <p:cNvSpPr/>
          <p:nvPr/>
        </p:nvSpPr>
        <p:spPr>
          <a:xfrm>
            <a:off x="15464998" y="22251711"/>
            <a:ext cx="5202873" cy="873982"/>
          </a:xfrm>
          <a:prstGeom prst="rect">
            <a:avLst/>
          </a:prstGeom>
          <a:blipFill>
            <a:blip r:embed="rId7" cstate="print"/>
            <a:stretch>
              <a:fillRect/>
            </a:stretch>
          </a:blipFill>
        </p:spPr>
        <p:txBody>
          <a:bodyPr wrap="square" lIns="0" tIns="0" rIns="0" bIns="0" rtlCol="0"/>
          <a:lstStyle/>
          <a:p>
            <a:endParaRPr/>
          </a:p>
        </p:txBody>
      </p:sp>
      <p:sp>
        <p:nvSpPr>
          <p:cNvPr id="123" name="object 104">
            <a:extLst>
              <a:ext uri="{FF2B5EF4-FFF2-40B4-BE49-F238E27FC236}">
                <a16:creationId xmlns:a16="http://schemas.microsoft.com/office/drawing/2014/main" id="{226C6E7C-8384-4D08-9F2E-85E9043525DD}"/>
              </a:ext>
            </a:extLst>
          </p:cNvPr>
          <p:cNvSpPr/>
          <p:nvPr/>
        </p:nvSpPr>
        <p:spPr>
          <a:xfrm>
            <a:off x="14865332" y="21720689"/>
            <a:ext cx="1651028" cy="1650527"/>
          </a:xfrm>
          <a:prstGeom prst="rect">
            <a:avLst/>
          </a:prstGeom>
          <a:blipFill>
            <a:blip r:embed="rId8" cstate="print"/>
            <a:stretch>
              <a:fillRect/>
            </a:stretch>
          </a:blipFill>
        </p:spPr>
        <p:txBody>
          <a:bodyPr wrap="square" lIns="0" tIns="0" rIns="0" bIns="0" rtlCol="0"/>
          <a:lstStyle/>
          <a:p>
            <a:endParaRPr/>
          </a:p>
        </p:txBody>
      </p:sp>
      <p:grpSp>
        <p:nvGrpSpPr>
          <p:cNvPr id="135" name="Group 134">
            <a:extLst>
              <a:ext uri="{FF2B5EF4-FFF2-40B4-BE49-F238E27FC236}">
                <a16:creationId xmlns:a16="http://schemas.microsoft.com/office/drawing/2014/main" id="{567202D3-A8BA-4937-AB60-DC0203BB5114}"/>
              </a:ext>
            </a:extLst>
          </p:cNvPr>
          <p:cNvGrpSpPr/>
          <p:nvPr/>
        </p:nvGrpSpPr>
        <p:grpSpPr>
          <a:xfrm>
            <a:off x="1158211" y="21268403"/>
            <a:ext cx="12914806" cy="7250675"/>
            <a:chOff x="1099962" y="4130885"/>
            <a:chExt cx="12914806" cy="7250675"/>
          </a:xfrm>
        </p:grpSpPr>
        <p:sp>
          <p:nvSpPr>
            <p:cNvPr id="136" name="object 14">
              <a:extLst>
                <a:ext uri="{FF2B5EF4-FFF2-40B4-BE49-F238E27FC236}">
                  <a16:creationId xmlns:a16="http://schemas.microsoft.com/office/drawing/2014/main" id="{6B7B4600-2EAA-43B2-80E6-9672D1E9920E}"/>
                </a:ext>
              </a:extLst>
            </p:cNvPr>
            <p:cNvSpPr/>
            <p:nvPr/>
          </p:nvSpPr>
          <p:spPr>
            <a:xfrm>
              <a:off x="1296669" y="5104860"/>
              <a:ext cx="12718099" cy="6276700"/>
            </a:xfrm>
            <a:custGeom>
              <a:avLst/>
              <a:gdLst/>
              <a:ahLst/>
              <a:cxnLst/>
              <a:rect l="l" t="t" r="r" b="b"/>
              <a:pathLst>
                <a:path w="5973445" h="2948940">
                  <a:moveTo>
                    <a:pt x="5902356" y="0"/>
                  </a:moveTo>
                  <a:lnTo>
                    <a:pt x="70499" y="0"/>
                  </a:lnTo>
                  <a:lnTo>
                    <a:pt x="48276" y="3608"/>
                  </a:lnTo>
                  <a:lnTo>
                    <a:pt x="28931" y="13643"/>
                  </a:lnTo>
                  <a:lnTo>
                    <a:pt x="13647" y="28920"/>
                  </a:lnTo>
                  <a:lnTo>
                    <a:pt x="3609" y="48255"/>
                  </a:lnTo>
                  <a:lnTo>
                    <a:pt x="0" y="70463"/>
                  </a:lnTo>
                  <a:lnTo>
                    <a:pt x="0" y="2878035"/>
                  </a:lnTo>
                  <a:lnTo>
                    <a:pt x="13647" y="2919578"/>
                  </a:lnTo>
                  <a:lnTo>
                    <a:pt x="48276" y="2944890"/>
                  </a:lnTo>
                  <a:lnTo>
                    <a:pt x="70499" y="2948498"/>
                  </a:lnTo>
                  <a:lnTo>
                    <a:pt x="5902356" y="2948498"/>
                  </a:lnTo>
                  <a:lnTo>
                    <a:pt x="5943946" y="2934855"/>
                  </a:lnTo>
                  <a:lnTo>
                    <a:pt x="5969271" y="2900243"/>
                  </a:lnTo>
                  <a:lnTo>
                    <a:pt x="5972880" y="2878035"/>
                  </a:lnTo>
                  <a:lnTo>
                    <a:pt x="5972880" y="70463"/>
                  </a:lnTo>
                  <a:lnTo>
                    <a:pt x="5959232" y="28920"/>
                  </a:lnTo>
                  <a:lnTo>
                    <a:pt x="5924593" y="3608"/>
                  </a:lnTo>
                  <a:lnTo>
                    <a:pt x="5902356" y="0"/>
                  </a:lnTo>
                  <a:close/>
                </a:path>
              </a:pathLst>
            </a:custGeom>
            <a:solidFill>
              <a:srgbClr val="FFFFFF">
                <a:alpha val="50000"/>
              </a:srgbClr>
            </a:solidFill>
          </p:spPr>
          <p:txBody>
            <a:bodyPr wrap="square" lIns="0" tIns="0" rIns="0" bIns="0" rtlCol="0"/>
            <a:lstStyle/>
            <a:p>
              <a:endParaRPr/>
            </a:p>
          </p:txBody>
        </p:sp>
        <p:sp>
          <p:nvSpPr>
            <p:cNvPr id="137" name="object 3">
              <a:extLst>
                <a:ext uri="{FF2B5EF4-FFF2-40B4-BE49-F238E27FC236}">
                  <a16:creationId xmlns:a16="http://schemas.microsoft.com/office/drawing/2014/main" id="{2D685E90-A9CC-4DB2-B03C-E9C1D837EFE0}"/>
                </a:ext>
              </a:extLst>
            </p:cNvPr>
            <p:cNvSpPr txBox="1"/>
            <p:nvPr/>
          </p:nvSpPr>
          <p:spPr>
            <a:xfrm>
              <a:off x="1598247" y="5829545"/>
              <a:ext cx="12081315" cy="5042342"/>
            </a:xfrm>
            <a:prstGeom prst="rect">
              <a:avLst/>
            </a:prstGeom>
          </p:spPr>
          <p:txBody>
            <a:bodyPr vert="horz" wrap="square" lIns="0" tIns="0" rIns="0" bIns="0" rtlCol="0">
              <a:spAutoFit/>
            </a:bodyPr>
            <a:lstStyle/>
            <a:p>
              <a:pPr marL="27036" marR="10814" algn="just">
                <a:lnSpc>
                  <a:spcPts val="4364"/>
                </a:lnSpc>
              </a:pPr>
              <a:r>
                <a:rPr lang="en-GB" sz="3600" spc="32">
                  <a:solidFill>
                    <a:srgbClr val="231F20"/>
                  </a:solidFill>
                  <a:latin typeface="Arial"/>
                  <a:cs typeface="Arial"/>
                </a:rPr>
                <a:t>There are 195 countries in the world, each with its own culture. Cultural views on SpLDs are complex, with influences from different factors including: general awareness, government policies, teacher training, historical influences, teacher training, availability of assessments and interventions (Mather, White &amp; Youman, 2020). Unfortunately, some cultures stigmatise SpLDs and this can dissuade students from seeking diagnosis or assistance at a UK university. Inclusive learning can help.</a:t>
              </a:r>
              <a:endParaRPr sz="3600">
                <a:latin typeface="Arial"/>
                <a:cs typeface="Arial"/>
              </a:endParaRPr>
            </a:p>
          </p:txBody>
        </p:sp>
        <p:grpSp>
          <p:nvGrpSpPr>
            <p:cNvPr id="138" name="Group 137">
              <a:extLst>
                <a:ext uri="{FF2B5EF4-FFF2-40B4-BE49-F238E27FC236}">
                  <a16:creationId xmlns:a16="http://schemas.microsoft.com/office/drawing/2014/main" id="{996D6419-CCEA-43DF-A987-627ECA4092A0}"/>
                </a:ext>
              </a:extLst>
            </p:cNvPr>
            <p:cNvGrpSpPr/>
            <p:nvPr/>
          </p:nvGrpSpPr>
          <p:grpSpPr>
            <a:xfrm>
              <a:off x="1099962" y="4130885"/>
              <a:ext cx="12914804" cy="7250649"/>
              <a:chOff x="1099962" y="4130885"/>
              <a:chExt cx="12914804" cy="7250649"/>
            </a:xfrm>
          </p:grpSpPr>
          <p:sp>
            <p:nvSpPr>
              <p:cNvPr id="139" name="object 11">
                <a:extLst>
                  <a:ext uri="{FF2B5EF4-FFF2-40B4-BE49-F238E27FC236}">
                    <a16:creationId xmlns:a16="http://schemas.microsoft.com/office/drawing/2014/main" id="{B81AB1B6-8654-42C8-8375-F519E1BD9C5C}"/>
                  </a:ext>
                </a:extLst>
              </p:cNvPr>
              <p:cNvSpPr/>
              <p:nvPr/>
            </p:nvSpPr>
            <p:spPr>
              <a:xfrm>
                <a:off x="1296667" y="5104834"/>
                <a:ext cx="12718099" cy="6276700"/>
              </a:xfrm>
              <a:custGeom>
                <a:avLst/>
                <a:gdLst/>
                <a:ahLst/>
                <a:cxnLst/>
                <a:rect l="l" t="t" r="r" b="b"/>
                <a:pathLst>
                  <a:path w="5973445" h="2948940">
                    <a:moveTo>
                      <a:pt x="5902401" y="2948523"/>
                    </a:moveTo>
                    <a:lnTo>
                      <a:pt x="70501" y="2948523"/>
                    </a:lnTo>
                    <a:lnTo>
                      <a:pt x="43125" y="2942961"/>
                    </a:lnTo>
                    <a:lnTo>
                      <a:pt x="20708" y="2927816"/>
                    </a:lnTo>
                    <a:lnTo>
                      <a:pt x="5562" y="2905400"/>
                    </a:lnTo>
                    <a:lnTo>
                      <a:pt x="0" y="2878022"/>
                    </a:lnTo>
                    <a:lnTo>
                      <a:pt x="0" y="70500"/>
                    </a:lnTo>
                    <a:lnTo>
                      <a:pt x="5562" y="43122"/>
                    </a:lnTo>
                    <a:lnTo>
                      <a:pt x="20708" y="20706"/>
                    </a:lnTo>
                    <a:lnTo>
                      <a:pt x="43125" y="5561"/>
                    </a:lnTo>
                    <a:lnTo>
                      <a:pt x="70501" y="0"/>
                    </a:lnTo>
                    <a:lnTo>
                      <a:pt x="5902401" y="0"/>
                    </a:lnTo>
                    <a:lnTo>
                      <a:pt x="5929771" y="5561"/>
                    </a:lnTo>
                    <a:lnTo>
                      <a:pt x="5952183" y="20706"/>
                    </a:lnTo>
                    <a:lnTo>
                      <a:pt x="5967327" y="43122"/>
                    </a:lnTo>
                    <a:lnTo>
                      <a:pt x="5972889" y="70500"/>
                    </a:lnTo>
                    <a:lnTo>
                      <a:pt x="5972889" y="2878022"/>
                    </a:lnTo>
                    <a:lnTo>
                      <a:pt x="5967327" y="2905400"/>
                    </a:lnTo>
                    <a:lnTo>
                      <a:pt x="5952183" y="2927816"/>
                    </a:lnTo>
                    <a:lnTo>
                      <a:pt x="5929771" y="2942961"/>
                    </a:lnTo>
                    <a:lnTo>
                      <a:pt x="5902401" y="2948523"/>
                    </a:lnTo>
                    <a:close/>
                  </a:path>
                </a:pathLst>
              </a:custGeom>
              <a:ln w="46510">
                <a:solidFill>
                  <a:srgbClr val="FFFFFF"/>
                </a:solidFill>
              </a:ln>
            </p:spPr>
            <p:txBody>
              <a:bodyPr wrap="square" lIns="0" tIns="0" rIns="0" bIns="0" rtlCol="0"/>
              <a:lstStyle/>
              <a:p>
                <a:endParaRPr/>
              </a:p>
            </p:txBody>
          </p:sp>
          <p:sp>
            <p:nvSpPr>
              <p:cNvPr id="140" name="object 103">
                <a:extLst>
                  <a:ext uri="{FF2B5EF4-FFF2-40B4-BE49-F238E27FC236}">
                    <a16:creationId xmlns:a16="http://schemas.microsoft.com/office/drawing/2014/main" id="{40B00668-DA44-4F2E-B604-8D5D5CB154E7}"/>
                  </a:ext>
                </a:extLst>
              </p:cNvPr>
              <p:cNvSpPr/>
              <p:nvPr/>
            </p:nvSpPr>
            <p:spPr>
              <a:xfrm>
                <a:off x="1699628" y="4661907"/>
                <a:ext cx="5202873" cy="873982"/>
              </a:xfrm>
              <a:prstGeom prst="rect">
                <a:avLst/>
              </a:prstGeom>
              <a:blipFill>
                <a:blip r:embed="rId7" cstate="print"/>
                <a:stretch>
                  <a:fillRect/>
                </a:stretch>
              </a:blipFill>
            </p:spPr>
            <p:txBody>
              <a:bodyPr wrap="square" lIns="0" tIns="0" rIns="0" bIns="0" rtlCol="0"/>
              <a:lstStyle/>
              <a:p>
                <a:endParaRPr/>
              </a:p>
            </p:txBody>
          </p:sp>
          <p:sp>
            <p:nvSpPr>
              <p:cNvPr id="141" name="object 104">
                <a:extLst>
                  <a:ext uri="{FF2B5EF4-FFF2-40B4-BE49-F238E27FC236}">
                    <a16:creationId xmlns:a16="http://schemas.microsoft.com/office/drawing/2014/main" id="{81F4AFE9-9F30-4CF2-9396-B8CCCCB571F6}"/>
                  </a:ext>
                </a:extLst>
              </p:cNvPr>
              <p:cNvSpPr/>
              <p:nvPr/>
            </p:nvSpPr>
            <p:spPr>
              <a:xfrm>
                <a:off x="1099962" y="4130885"/>
                <a:ext cx="1651028" cy="1650527"/>
              </a:xfrm>
              <a:prstGeom prst="rect">
                <a:avLst/>
              </a:prstGeom>
              <a:blipFill>
                <a:blip r:embed="rId8" cstate="print"/>
                <a:stretch>
                  <a:fillRect/>
                </a:stretch>
              </a:blipFill>
            </p:spPr>
            <p:txBody>
              <a:bodyPr wrap="square" lIns="0" tIns="0" rIns="0" bIns="0" rtlCol="0"/>
              <a:lstStyle/>
              <a:p>
                <a:endParaRPr/>
              </a:p>
            </p:txBody>
          </p:sp>
          <p:sp>
            <p:nvSpPr>
              <p:cNvPr id="142" name="object 119">
                <a:extLst>
                  <a:ext uri="{FF2B5EF4-FFF2-40B4-BE49-F238E27FC236}">
                    <a16:creationId xmlns:a16="http://schemas.microsoft.com/office/drawing/2014/main" id="{FC957F7B-4CCB-4E52-8F59-622541CE61E9}"/>
                  </a:ext>
                </a:extLst>
              </p:cNvPr>
              <p:cNvSpPr txBox="1"/>
              <p:nvPr/>
            </p:nvSpPr>
            <p:spPr>
              <a:xfrm>
                <a:off x="1632519" y="4368251"/>
                <a:ext cx="5202872" cy="1107996"/>
              </a:xfrm>
              <a:prstGeom prst="rect">
                <a:avLst/>
              </a:prstGeom>
            </p:spPr>
            <p:txBody>
              <a:bodyPr vert="horz" wrap="square" lIns="0" tIns="0" rIns="0" bIns="0" rtlCol="0">
                <a:spAutoFit/>
              </a:bodyPr>
              <a:lstStyle/>
              <a:p>
                <a:pPr marL="27036">
                  <a:tabLst>
                    <a:tab pos="1408563" algn="l"/>
                  </a:tabLst>
                </a:pPr>
                <a:r>
                  <a:rPr lang="en-GB" sz="7200" b="1">
                    <a:solidFill>
                      <a:srgbClr val="FFFFFF"/>
                    </a:solidFill>
                    <a:latin typeface="Arial"/>
                    <a:cs typeface="Arial"/>
                  </a:rPr>
                  <a:t>3</a:t>
                </a:r>
                <a:r>
                  <a:rPr sz="7200" b="1">
                    <a:solidFill>
                      <a:srgbClr val="FFFFFF"/>
                    </a:solidFill>
                    <a:latin typeface="Arial"/>
                    <a:cs typeface="Arial"/>
                  </a:rPr>
                  <a:t>	</a:t>
                </a:r>
                <a:r>
                  <a:rPr lang="en-GB" sz="7200" b="1">
                    <a:solidFill>
                      <a:srgbClr val="FFFFFF"/>
                    </a:solidFill>
                    <a:latin typeface="Arial"/>
                    <a:cs typeface="Arial"/>
                  </a:rPr>
                  <a:t> </a:t>
                </a:r>
                <a:r>
                  <a:rPr lang="en-GB" sz="3200" b="1" spc="32">
                    <a:solidFill>
                      <a:srgbClr val="FFFFFF"/>
                    </a:solidFill>
                    <a:latin typeface="Arial"/>
                    <a:cs typeface="Arial"/>
                  </a:rPr>
                  <a:t>CULTURES</a:t>
                </a:r>
                <a:endParaRPr sz="3600">
                  <a:latin typeface="Arial"/>
                  <a:cs typeface="Arial"/>
                </a:endParaRPr>
              </a:p>
            </p:txBody>
          </p:sp>
        </p:grpSp>
      </p:grpSp>
      <p:grpSp>
        <p:nvGrpSpPr>
          <p:cNvPr id="12" name="Group 11">
            <a:extLst>
              <a:ext uri="{FF2B5EF4-FFF2-40B4-BE49-F238E27FC236}">
                <a16:creationId xmlns:a16="http://schemas.microsoft.com/office/drawing/2014/main" id="{C9BE1D4D-34F5-4434-96DC-44D0871D6021}"/>
              </a:ext>
            </a:extLst>
          </p:cNvPr>
          <p:cNvGrpSpPr/>
          <p:nvPr/>
        </p:nvGrpSpPr>
        <p:grpSpPr>
          <a:xfrm>
            <a:off x="1099964" y="4488705"/>
            <a:ext cx="12914804" cy="8864267"/>
            <a:chOff x="1099964" y="4527373"/>
            <a:chExt cx="12914804" cy="8864267"/>
          </a:xfrm>
        </p:grpSpPr>
        <p:sp>
          <p:nvSpPr>
            <p:cNvPr id="126" name="object 14">
              <a:extLst>
                <a:ext uri="{FF2B5EF4-FFF2-40B4-BE49-F238E27FC236}">
                  <a16:creationId xmlns:a16="http://schemas.microsoft.com/office/drawing/2014/main" id="{4F86D3F1-26DC-49E4-81FA-B8F796D4FC1A}"/>
                </a:ext>
              </a:extLst>
            </p:cNvPr>
            <p:cNvSpPr/>
            <p:nvPr/>
          </p:nvSpPr>
          <p:spPr>
            <a:xfrm>
              <a:off x="1296669" y="5501323"/>
              <a:ext cx="12718099" cy="7312450"/>
            </a:xfrm>
            <a:custGeom>
              <a:avLst/>
              <a:gdLst/>
              <a:ahLst/>
              <a:cxnLst/>
              <a:rect l="l" t="t" r="r" b="b"/>
              <a:pathLst>
                <a:path w="5973445" h="2948940">
                  <a:moveTo>
                    <a:pt x="5902356" y="0"/>
                  </a:moveTo>
                  <a:lnTo>
                    <a:pt x="70499" y="0"/>
                  </a:lnTo>
                  <a:lnTo>
                    <a:pt x="48276" y="3608"/>
                  </a:lnTo>
                  <a:lnTo>
                    <a:pt x="28931" y="13643"/>
                  </a:lnTo>
                  <a:lnTo>
                    <a:pt x="13647" y="28920"/>
                  </a:lnTo>
                  <a:lnTo>
                    <a:pt x="3609" y="48255"/>
                  </a:lnTo>
                  <a:lnTo>
                    <a:pt x="0" y="70463"/>
                  </a:lnTo>
                  <a:lnTo>
                    <a:pt x="0" y="2878035"/>
                  </a:lnTo>
                  <a:lnTo>
                    <a:pt x="13647" y="2919578"/>
                  </a:lnTo>
                  <a:lnTo>
                    <a:pt x="48276" y="2944890"/>
                  </a:lnTo>
                  <a:lnTo>
                    <a:pt x="70499" y="2948498"/>
                  </a:lnTo>
                  <a:lnTo>
                    <a:pt x="5902356" y="2948498"/>
                  </a:lnTo>
                  <a:lnTo>
                    <a:pt x="5943946" y="2934855"/>
                  </a:lnTo>
                  <a:lnTo>
                    <a:pt x="5969271" y="2900243"/>
                  </a:lnTo>
                  <a:lnTo>
                    <a:pt x="5972880" y="2878035"/>
                  </a:lnTo>
                  <a:lnTo>
                    <a:pt x="5972880" y="70463"/>
                  </a:lnTo>
                  <a:lnTo>
                    <a:pt x="5959232" y="28920"/>
                  </a:lnTo>
                  <a:lnTo>
                    <a:pt x="5924593" y="3608"/>
                  </a:lnTo>
                  <a:lnTo>
                    <a:pt x="5902356" y="0"/>
                  </a:lnTo>
                  <a:close/>
                </a:path>
              </a:pathLst>
            </a:custGeom>
            <a:solidFill>
              <a:srgbClr val="FFFFFF">
                <a:alpha val="50000"/>
              </a:srgbClr>
            </a:solidFill>
          </p:spPr>
          <p:txBody>
            <a:bodyPr wrap="square" lIns="0" tIns="0" rIns="0" bIns="0" rtlCol="0"/>
            <a:lstStyle/>
            <a:p>
              <a:endParaRPr/>
            </a:p>
          </p:txBody>
        </p:sp>
        <p:sp>
          <p:nvSpPr>
            <p:cNvPr id="127" name="object 11">
              <a:extLst>
                <a:ext uri="{FF2B5EF4-FFF2-40B4-BE49-F238E27FC236}">
                  <a16:creationId xmlns:a16="http://schemas.microsoft.com/office/drawing/2014/main" id="{0319547F-1EFD-4A60-8277-751390C9257C}"/>
                </a:ext>
              </a:extLst>
            </p:cNvPr>
            <p:cNvSpPr/>
            <p:nvPr/>
          </p:nvSpPr>
          <p:spPr>
            <a:xfrm>
              <a:off x="1296669" y="5501322"/>
              <a:ext cx="12718099" cy="7312450"/>
            </a:xfrm>
            <a:custGeom>
              <a:avLst/>
              <a:gdLst/>
              <a:ahLst/>
              <a:cxnLst/>
              <a:rect l="l" t="t" r="r" b="b"/>
              <a:pathLst>
                <a:path w="5973445" h="2948940">
                  <a:moveTo>
                    <a:pt x="5902401" y="2948523"/>
                  </a:moveTo>
                  <a:lnTo>
                    <a:pt x="70501" y="2948523"/>
                  </a:lnTo>
                  <a:lnTo>
                    <a:pt x="43125" y="2942961"/>
                  </a:lnTo>
                  <a:lnTo>
                    <a:pt x="20708" y="2927816"/>
                  </a:lnTo>
                  <a:lnTo>
                    <a:pt x="5562" y="2905400"/>
                  </a:lnTo>
                  <a:lnTo>
                    <a:pt x="0" y="2878022"/>
                  </a:lnTo>
                  <a:lnTo>
                    <a:pt x="0" y="70500"/>
                  </a:lnTo>
                  <a:lnTo>
                    <a:pt x="5562" y="43122"/>
                  </a:lnTo>
                  <a:lnTo>
                    <a:pt x="20708" y="20706"/>
                  </a:lnTo>
                  <a:lnTo>
                    <a:pt x="43125" y="5561"/>
                  </a:lnTo>
                  <a:lnTo>
                    <a:pt x="70501" y="0"/>
                  </a:lnTo>
                  <a:lnTo>
                    <a:pt x="5902401" y="0"/>
                  </a:lnTo>
                  <a:lnTo>
                    <a:pt x="5929771" y="5561"/>
                  </a:lnTo>
                  <a:lnTo>
                    <a:pt x="5952183" y="20706"/>
                  </a:lnTo>
                  <a:lnTo>
                    <a:pt x="5967327" y="43122"/>
                  </a:lnTo>
                  <a:lnTo>
                    <a:pt x="5972889" y="70500"/>
                  </a:lnTo>
                  <a:lnTo>
                    <a:pt x="5972889" y="2878022"/>
                  </a:lnTo>
                  <a:lnTo>
                    <a:pt x="5967327" y="2905400"/>
                  </a:lnTo>
                  <a:lnTo>
                    <a:pt x="5952183" y="2927816"/>
                  </a:lnTo>
                  <a:lnTo>
                    <a:pt x="5929771" y="2942961"/>
                  </a:lnTo>
                  <a:lnTo>
                    <a:pt x="5902401" y="2948523"/>
                  </a:lnTo>
                  <a:close/>
                </a:path>
              </a:pathLst>
            </a:custGeom>
            <a:ln w="46510">
              <a:solidFill>
                <a:srgbClr val="FFFFFF"/>
              </a:solidFill>
            </a:ln>
          </p:spPr>
          <p:txBody>
            <a:bodyPr wrap="square" lIns="0" tIns="0" rIns="0" bIns="0" rtlCol="0"/>
            <a:lstStyle/>
            <a:p>
              <a:endParaRPr/>
            </a:p>
          </p:txBody>
        </p:sp>
        <p:sp>
          <p:nvSpPr>
            <p:cNvPr id="128" name="object 103">
              <a:extLst>
                <a:ext uri="{FF2B5EF4-FFF2-40B4-BE49-F238E27FC236}">
                  <a16:creationId xmlns:a16="http://schemas.microsoft.com/office/drawing/2014/main" id="{E7971C4E-2C68-4CF1-AD5D-95096A3683EA}"/>
                </a:ext>
              </a:extLst>
            </p:cNvPr>
            <p:cNvSpPr/>
            <p:nvPr/>
          </p:nvSpPr>
          <p:spPr>
            <a:xfrm>
              <a:off x="1699630" y="5058395"/>
              <a:ext cx="5202873" cy="873982"/>
            </a:xfrm>
            <a:prstGeom prst="rect">
              <a:avLst/>
            </a:prstGeom>
            <a:blipFill>
              <a:blip r:embed="rId7" cstate="print"/>
              <a:stretch>
                <a:fillRect/>
              </a:stretch>
            </a:blipFill>
          </p:spPr>
          <p:txBody>
            <a:bodyPr wrap="square" lIns="0" tIns="0" rIns="0" bIns="0" rtlCol="0"/>
            <a:lstStyle/>
            <a:p>
              <a:endParaRPr/>
            </a:p>
          </p:txBody>
        </p:sp>
        <p:sp>
          <p:nvSpPr>
            <p:cNvPr id="129" name="object 104">
              <a:extLst>
                <a:ext uri="{FF2B5EF4-FFF2-40B4-BE49-F238E27FC236}">
                  <a16:creationId xmlns:a16="http://schemas.microsoft.com/office/drawing/2014/main" id="{FCBE3BB7-7CD3-4471-8A4C-2287332C69D3}"/>
                </a:ext>
              </a:extLst>
            </p:cNvPr>
            <p:cNvSpPr/>
            <p:nvPr/>
          </p:nvSpPr>
          <p:spPr>
            <a:xfrm>
              <a:off x="1099964" y="4527373"/>
              <a:ext cx="1651028" cy="1650527"/>
            </a:xfrm>
            <a:prstGeom prst="rect">
              <a:avLst/>
            </a:prstGeom>
            <a:blipFill>
              <a:blip r:embed="rId8" cstate="print"/>
              <a:stretch>
                <a:fillRect/>
              </a:stretch>
            </a:blipFill>
          </p:spPr>
          <p:txBody>
            <a:bodyPr wrap="square" lIns="0" tIns="0" rIns="0" bIns="0" rtlCol="0"/>
            <a:lstStyle/>
            <a:p>
              <a:endParaRPr/>
            </a:p>
          </p:txBody>
        </p:sp>
        <p:sp>
          <p:nvSpPr>
            <p:cNvPr id="130" name="object 119">
              <a:extLst>
                <a:ext uri="{FF2B5EF4-FFF2-40B4-BE49-F238E27FC236}">
                  <a16:creationId xmlns:a16="http://schemas.microsoft.com/office/drawing/2014/main" id="{4B57C12E-8CC3-4FF9-B596-3CBAE511255B}"/>
                </a:ext>
              </a:extLst>
            </p:cNvPr>
            <p:cNvSpPr txBox="1"/>
            <p:nvPr/>
          </p:nvSpPr>
          <p:spPr>
            <a:xfrm>
              <a:off x="1632521" y="4764739"/>
              <a:ext cx="4169512" cy="1107996"/>
            </a:xfrm>
            <a:prstGeom prst="rect">
              <a:avLst/>
            </a:prstGeom>
          </p:spPr>
          <p:txBody>
            <a:bodyPr vert="horz" wrap="square" lIns="0" tIns="0" rIns="0" bIns="0" rtlCol="0">
              <a:spAutoFit/>
            </a:bodyPr>
            <a:lstStyle/>
            <a:p>
              <a:pPr marL="27036">
                <a:tabLst>
                  <a:tab pos="1408563" algn="l"/>
                </a:tabLst>
              </a:pPr>
              <a:r>
                <a:rPr lang="en-GB" sz="7200" b="1">
                  <a:solidFill>
                    <a:srgbClr val="FFFFFF"/>
                  </a:solidFill>
                  <a:latin typeface="Arial"/>
                  <a:cs typeface="Arial"/>
                </a:rPr>
                <a:t>1	</a:t>
              </a:r>
              <a:r>
                <a:rPr lang="en-GB" sz="3600" b="1" spc="32">
                  <a:solidFill>
                    <a:srgbClr val="FFFFFF"/>
                  </a:solidFill>
                  <a:latin typeface="Arial"/>
                  <a:cs typeface="Arial"/>
                </a:rPr>
                <a:t>DEFINITION</a:t>
              </a:r>
              <a:endParaRPr sz="3600">
                <a:latin typeface="Arial"/>
                <a:cs typeface="Arial"/>
              </a:endParaRPr>
            </a:p>
          </p:txBody>
        </p:sp>
        <p:sp>
          <p:nvSpPr>
            <p:cNvPr id="131" name="object 4">
              <a:extLst>
                <a:ext uri="{FF2B5EF4-FFF2-40B4-BE49-F238E27FC236}">
                  <a16:creationId xmlns:a16="http://schemas.microsoft.com/office/drawing/2014/main" id="{DEB087EE-7892-4DDC-B6DC-2444B4E3160C}"/>
                </a:ext>
              </a:extLst>
            </p:cNvPr>
            <p:cNvSpPr txBox="1"/>
            <p:nvPr/>
          </p:nvSpPr>
          <p:spPr>
            <a:xfrm>
              <a:off x="1655325" y="6466667"/>
              <a:ext cx="6705795" cy="6924973"/>
            </a:xfrm>
            <a:prstGeom prst="rect">
              <a:avLst/>
            </a:prstGeom>
          </p:spPr>
          <p:txBody>
            <a:bodyPr vert="horz" wrap="square" lIns="0" tIns="0" rIns="0" bIns="0" rtlCol="0">
              <a:spAutoFit/>
            </a:bodyPr>
            <a:lstStyle/>
            <a:p>
              <a:pPr marL="27036">
                <a:lnSpc>
                  <a:spcPts val="4481"/>
                </a:lnSpc>
              </a:pPr>
              <a:r>
                <a:rPr lang="en-GB" sz="3200" spc="32">
                  <a:solidFill>
                    <a:srgbClr val="231F20"/>
                  </a:solidFill>
                  <a:latin typeface="Arial" panose="020B0604020202020204" pitchFamily="34" charset="0"/>
                  <a:cs typeface="Arial" panose="020B0604020202020204" pitchFamily="34" charset="0"/>
                </a:rPr>
                <a:t>Specific Learning Differences (SpLDs)</a:t>
              </a:r>
              <a:r>
                <a:rPr sz="3200" spc="32">
                  <a:solidFill>
                    <a:srgbClr val="231F20"/>
                  </a:solidFill>
                  <a:latin typeface="Arial" panose="020B0604020202020204" pitchFamily="34" charset="0"/>
                  <a:cs typeface="Arial" panose="020B0604020202020204" pitchFamily="34" charset="0"/>
                </a:rPr>
                <a:t>:</a:t>
              </a:r>
              <a:endParaRPr lang="en-GB" sz="3200" spc="32">
                <a:solidFill>
                  <a:srgbClr val="231F20"/>
                </a:solidFill>
                <a:latin typeface="Arial" panose="020B0604020202020204" pitchFamily="34" charset="0"/>
                <a:cs typeface="Arial" panose="020B0604020202020204" pitchFamily="34" charset="0"/>
              </a:endParaRPr>
            </a:p>
            <a:p>
              <a:pPr marL="598536" indent="-571500">
                <a:lnSpc>
                  <a:spcPts val="4481"/>
                </a:lnSpc>
                <a:buFont typeface="Arial" panose="020B0604020202020204" pitchFamily="34" charset="0"/>
                <a:buChar char="•"/>
              </a:pPr>
              <a:r>
                <a:rPr lang="en-GB" sz="3200">
                  <a:latin typeface="Arial" panose="020B0604020202020204" pitchFamily="34" charset="0"/>
                  <a:cs typeface="Arial" panose="020B0604020202020204" pitchFamily="34" charset="0"/>
                </a:rPr>
                <a:t>Umbrella term proposed by the UK Department for Education Working Group in 2005. </a:t>
              </a:r>
            </a:p>
            <a:p>
              <a:pPr marL="598536" indent="-571500">
                <a:lnSpc>
                  <a:spcPts val="4481"/>
                </a:lnSpc>
                <a:buFont typeface="Arial" panose="020B0604020202020204" pitchFamily="34" charset="0"/>
                <a:buChar char="•"/>
              </a:pPr>
              <a:r>
                <a:rPr lang="en-GB" sz="3200">
                  <a:latin typeface="Arial" panose="020B0604020202020204" pitchFamily="34" charset="0"/>
                  <a:cs typeface="Arial" panose="020B0604020202020204" pitchFamily="34" charset="0"/>
                </a:rPr>
                <a:t>Incorporates a range of different learning disabilities due to their overlapping nature. </a:t>
              </a:r>
            </a:p>
            <a:p>
              <a:pPr marL="598536" indent="-571500">
                <a:lnSpc>
                  <a:spcPts val="4481"/>
                </a:lnSpc>
                <a:buFont typeface="Arial" panose="020B0604020202020204" pitchFamily="34" charset="0"/>
                <a:buChar char="•"/>
              </a:pPr>
              <a:r>
                <a:rPr lang="en-GB" sz="3200">
                  <a:latin typeface="Arial" panose="020B0604020202020204" pitchFamily="34" charset="0"/>
                  <a:cs typeface="Arial" panose="020B0604020202020204" pitchFamily="34" charset="0"/>
                </a:rPr>
                <a:t>Equality Act 2010 – disabilities are protected characteristics and HEIs have legal obligations.</a:t>
              </a:r>
            </a:p>
            <a:p>
              <a:pPr marL="598536" indent="-571500">
                <a:lnSpc>
                  <a:spcPts val="4481"/>
                </a:lnSpc>
                <a:buFont typeface="Arial" panose="020B0604020202020204" pitchFamily="34" charset="0"/>
                <a:buChar char="•"/>
              </a:pPr>
              <a:endParaRPr sz="4000">
                <a:latin typeface="Arial"/>
                <a:cs typeface="Arial"/>
              </a:endParaRPr>
            </a:p>
          </p:txBody>
        </p:sp>
        <p:sp>
          <p:nvSpPr>
            <p:cNvPr id="133" name="object 101">
              <a:extLst>
                <a:ext uri="{FF2B5EF4-FFF2-40B4-BE49-F238E27FC236}">
                  <a16:creationId xmlns:a16="http://schemas.microsoft.com/office/drawing/2014/main" id="{8F25BB3B-FE53-4D7B-91B8-D67993686B01}"/>
                </a:ext>
              </a:extLst>
            </p:cNvPr>
            <p:cNvSpPr txBox="1"/>
            <p:nvPr/>
          </p:nvSpPr>
          <p:spPr>
            <a:xfrm>
              <a:off x="8926425" y="12081921"/>
              <a:ext cx="4956360" cy="307777"/>
            </a:xfrm>
            <a:prstGeom prst="rect">
              <a:avLst/>
            </a:prstGeom>
          </p:spPr>
          <p:txBody>
            <a:bodyPr vert="horz" wrap="square" lIns="0" tIns="0" rIns="0" bIns="0" rtlCol="0">
              <a:spAutoFit/>
            </a:bodyPr>
            <a:lstStyle/>
            <a:p>
              <a:pPr marL="27036"/>
              <a:r>
                <a:rPr lang="en-US" sz="2000">
                  <a:latin typeface="Calibri" panose="020F0502020204030204" pitchFamily="34" charset="0"/>
                  <a:cs typeface="Calibri" panose="020F0502020204030204" pitchFamily="34" charset="0"/>
                </a:rPr>
                <a:t>Image credit: </a:t>
              </a:r>
              <a:r>
                <a:rPr lang="en-US" sz="2000">
                  <a:solidFill>
                    <a:srgbClr val="111111"/>
                  </a:solidFill>
                  <a:latin typeface="Calibri" panose="020F0502020204030204" pitchFamily="34" charset="0"/>
                  <a:cs typeface="Calibri" panose="020F0502020204030204" pitchFamily="34" charset="0"/>
                  <a:hlinkClick r:id="rId15"/>
                </a:rPr>
                <a:t>Katherine </a:t>
              </a:r>
              <a:r>
                <a:rPr lang="en-US" sz="2000" err="1">
                  <a:solidFill>
                    <a:srgbClr val="111111"/>
                  </a:solidFill>
                  <a:latin typeface="Calibri" panose="020F0502020204030204" pitchFamily="34" charset="0"/>
                  <a:cs typeface="Calibri" panose="020F0502020204030204" pitchFamily="34" charset="0"/>
                  <a:hlinkClick r:id="rId15"/>
                </a:rPr>
                <a:t>Kromberg</a:t>
              </a:r>
              <a:r>
                <a:rPr lang="en-US" sz="2000">
                  <a:latin typeface="Calibri" panose="020F0502020204030204" pitchFamily="34" charset="0"/>
                  <a:cs typeface="Calibri" panose="020F0502020204030204" pitchFamily="34" charset="0"/>
                  <a:hlinkClick r:id="rId15"/>
                </a:rPr>
                <a:t> </a:t>
              </a:r>
              <a:r>
                <a:rPr lang="en-US" sz="2000">
                  <a:latin typeface="Calibri" panose="020F0502020204030204" pitchFamily="34" charset="0"/>
                  <a:cs typeface="Calibri" panose="020F0502020204030204" pitchFamily="34" charset="0"/>
                </a:rPr>
                <a:t>on </a:t>
              </a:r>
              <a:r>
                <a:rPr lang="en-US" sz="2000" err="1">
                  <a:latin typeface="Calibri" panose="020F0502020204030204" pitchFamily="34" charset="0"/>
                  <a:cs typeface="Calibri" panose="020F0502020204030204" pitchFamily="34" charset="0"/>
                  <a:hlinkClick r:id="rId16"/>
                </a:rPr>
                <a:t>Unsplash</a:t>
              </a:r>
              <a:endParaRPr sz="2000">
                <a:latin typeface="Arial"/>
                <a:cs typeface="Arial"/>
              </a:endParaRPr>
            </a:p>
          </p:txBody>
        </p:sp>
        <p:pic>
          <p:nvPicPr>
            <p:cNvPr id="143" name="Picture 142">
              <a:extLst>
                <a:ext uri="{FF2B5EF4-FFF2-40B4-BE49-F238E27FC236}">
                  <a16:creationId xmlns:a16="http://schemas.microsoft.com/office/drawing/2014/main" id="{F1B1A012-A8E3-41BD-BC9C-09250CA967FF}"/>
                </a:ext>
              </a:extLst>
            </p:cNvPr>
            <p:cNvPicPr>
              <a:picLocks noChangeAspect="1"/>
            </p:cNvPicPr>
            <p:nvPr/>
          </p:nvPicPr>
          <p:blipFill rotWithShape="1">
            <a:blip r:embed="rId17"/>
            <a:srcRect l="2094" r="3301" b="1830"/>
            <a:stretch/>
          </p:blipFill>
          <p:spPr>
            <a:xfrm>
              <a:off x="8305233" y="5982725"/>
              <a:ext cx="5434917" cy="5057846"/>
            </a:xfrm>
            <a:prstGeom prst="rect">
              <a:avLst/>
            </a:prstGeom>
          </p:spPr>
        </p:pic>
        <p:sp>
          <p:nvSpPr>
            <p:cNvPr id="145" name="TextBox 144">
              <a:extLst>
                <a:ext uri="{FF2B5EF4-FFF2-40B4-BE49-F238E27FC236}">
                  <a16:creationId xmlns:a16="http://schemas.microsoft.com/office/drawing/2014/main" id="{039883ED-B858-4E23-AE53-6F858EF1075C}"/>
                </a:ext>
              </a:extLst>
            </p:cNvPr>
            <p:cNvSpPr txBox="1"/>
            <p:nvPr/>
          </p:nvSpPr>
          <p:spPr>
            <a:xfrm>
              <a:off x="8439845" y="11063246"/>
              <a:ext cx="5442940" cy="707886"/>
            </a:xfrm>
            <a:prstGeom prst="rect">
              <a:avLst/>
            </a:prstGeom>
            <a:noFill/>
          </p:spPr>
          <p:txBody>
            <a:bodyPr wrap="square">
              <a:spAutoFit/>
            </a:bodyPr>
            <a:lstStyle/>
            <a:p>
              <a:r>
                <a:rPr lang="en-US" sz="2000">
                  <a:latin typeface="Arial" panose="020B0604020202020204" pitchFamily="34" charset="0"/>
                  <a:cs typeface="Arial" panose="020B0604020202020204" pitchFamily="34" charset="0"/>
                </a:rPr>
                <a:t>* by association, as high percentage of people with ASC also have an </a:t>
              </a:r>
              <a:r>
                <a:rPr lang="en-US" sz="2000" err="1">
                  <a:latin typeface="Arial" panose="020B0604020202020204" pitchFamily="34" charset="0"/>
                  <a:cs typeface="Arial" panose="020B0604020202020204" pitchFamily="34" charset="0"/>
                </a:rPr>
                <a:t>SpLD</a:t>
              </a:r>
              <a:r>
                <a:rPr lang="en-US" sz="2000">
                  <a:latin typeface="Arial" panose="020B0604020202020204" pitchFamily="34" charset="0"/>
                  <a:cs typeface="Arial" panose="020B0604020202020204" pitchFamily="34" charset="0"/>
                </a:rPr>
                <a:t>.</a:t>
              </a:r>
              <a:endParaRPr lang="en-GB" sz="2000">
                <a:latin typeface="Arial" panose="020B0604020202020204" pitchFamily="34" charset="0"/>
                <a:cs typeface="Arial" panose="020B0604020202020204" pitchFamily="34" charset="0"/>
              </a:endParaRPr>
            </a:p>
          </p:txBody>
        </p:sp>
      </p:grpSp>
      <p:sp>
        <p:nvSpPr>
          <p:cNvPr id="79" name="object 104">
            <a:extLst>
              <a:ext uri="{FF2B5EF4-FFF2-40B4-BE49-F238E27FC236}">
                <a16:creationId xmlns:a16="http://schemas.microsoft.com/office/drawing/2014/main" id="{3710E316-2175-4A0C-91E7-41BA85FB778B}"/>
              </a:ext>
            </a:extLst>
          </p:cNvPr>
          <p:cNvSpPr/>
          <p:nvPr/>
        </p:nvSpPr>
        <p:spPr>
          <a:xfrm>
            <a:off x="14913689" y="4611384"/>
            <a:ext cx="1651028" cy="1650527"/>
          </a:xfrm>
          <a:prstGeom prst="rect">
            <a:avLst/>
          </a:prstGeom>
          <a:blipFill>
            <a:blip r:embed="rId8" cstate="print"/>
            <a:stretch>
              <a:fillRect/>
            </a:stretch>
          </a:blipFill>
        </p:spPr>
        <p:txBody>
          <a:bodyPr wrap="square" lIns="0" tIns="0" rIns="0" bIns="0" rtlCol="0"/>
          <a:lstStyle/>
          <a:p>
            <a:endParaRPr/>
          </a:p>
        </p:txBody>
      </p:sp>
      <p:pic>
        <p:nvPicPr>
          <p:cNvPr id="77" name="Picture 7">
            <a:extLst>
              <a:ext uri="{FF2B5EF4-FFF2-40B4-BE49-F238E27FC236}">
                <a16:creationId xmlns:a16="http://schemas.microsoft.com/office/drawing/2014/main" id="{F325D4FD-C993-49CF-8226-95080384FC3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084294" y="10149365"/>
            <a:ext cx="5232413" cy="3466647"/>
          </a:xfrm>
          <a:prstGeom prst="rect">
            <a:avLst/>
          </a:prstGeom>
        </p:spPr>
      </p:pic>
      <p:pic>
        <p:nvPicPr>
          <p:cNvPr id="78" name="Picture 6">
            <a:extLst>
              <a:ext uri="{FF2B5EF4-FFF2-40B4-BE49-F238E27FC236}">
                <a16:creationId xmlns:a16="http://schemas.microsoft.com/office/drawing/2014/main" id="{78B77D28-763F-4870-B55A-D43B0957BE6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1804124" y="10149364"/>
            <a:ext cx="5232413" cy="3466647"/>
          </a:xfrm>
          <a:prstGeom prst="rect">
            <a:avLst/>
          </a:prstGeom>
        </p:spPr>
      </p:pic>
      <p:sp>
        <p:nvSpPr>
          <p:cNvPr id="80" name="TextBox 79">
            <a:extLst>
              <a:ext uri="{FF2B5EF4-FFF2-40B4-BE49-F238E27FC236}">
                <a16:creationId xmlns:a16="http://schemas.microsoft.com/office/drawing/2014/main" id="{257AFF2E-A51F-486A-988B-AD8EF8D39FF1}"/>
              </a:ext>
            </a:extLst>
          </p:cNvPr>
          <p:cNvSpPr txBox="1"/>
          <p:nvPr/>
        </p:nvSpPr>
        <p:spPr>
          <a:xfrm>
            <a:off x="15275533" y="4713660"/>
            <a:ext cx="2817199" cy="1446550"/>
          </a:xfrm>
          <a:prstGeom prst="rect">
            <a:avLst/>
          </a:prstGeom>
          <a:noFill/>
        </p:spPr>
        <p:txBody>
          <a:bodyPr wrap="square">
            <a:spAutoFit/>
          </a:bodyPr>
          <a:lstStyle/>
          <a:p>
            <a:r>
              <a:rPr lang="en-GB" sz="8800" b="1">
                <a:solidFill>
                  <a:srgbClr val="FFFFFF"/>
                </a:solidFill>
                <a:latin typeface="Arial"/>
                <a:cs typeface="Arial"/>
              </a:rPr>
              <a:t>4</a:t>
            </a:r>
            <a:endParaRPr lang="en-GB"/>
          </a:p>
        </p:txBody>
      </p:sp>
      <p:sp>
        <p:nvSpPr>
          <p:cNvPr id="99" name="object 119">
            <a:extLst>
              <a:ext uri="{FF2B5EF4-FFF2-40B4-BE49-F238E27FC236}">
                <a16:creationId xmlns:a16="http://schemas.microsoft.com/office/drawing/2014/main" id="{6DB7F899-8B12-4DD0-A431-A9AEACA0E762}"/>
              </a:ext>
            </a:extLst>
          </p:cNvPr>
          <p:cNvSpPr txBox="1"/>
          <p:nvPr/>
        </p:nvSpPr>
        <p:spPr>
          <a:xfrm>
            <a:off x="15393150" y="21970501"/>
            <a:ext cx="5202872" cy="1107996"/>
          </a:xfrm>
          <a:prstGeom prst="rect">
            <a:avLst/>
          </a:prstGeom>
        </p:spPr>
        <p:txBody>
          <a:bodyPr vert="horz" wrap="square" lIns="0" tIns="0" rIns="0" bIns="0" rtlCol="0">
            <a:spAutoFit/>
          </a:bodyPr>
          <a:lstStyle/>
          <a:p>
            <a:pPr marL="27036">
              <a:tabLst>
                <a:tab pos="1408563" algn="l"/>
              </a:tabLst>
            </a:pPr>
            <a:r>
              <a:rPr lang="en-GB" sz="7200" b="1">
                <a:solidFill>
                  <a:srgbClr val="FFFFFF"/>
                </a:solidFill>
                <a:latin typeface="Arial"/>
                <a:cs typeface="Arial"/>
              </a:rPr>
              <a:t>5</a:t>
            </a:r>
            <a:r>
              <a:rPr sz="7200" b="1">
                <a:solidFill>
                  <a:srgbClr val="FFFFFF"/>
                </a:solidFill>
                <a:latin typeface="Arial"/>
                <a:cs typeface="Arial"/>
              </a:rPr>
              <a:t>	</a:t>
            </a:r>
            <a:r>
              <a:rPr lang="en-GB" sz="3200" b="1" spc="32">
                <a:solidFill>
                  <a:srgbClr val="FFFFFF"/>
                </a:solidFill>
                <a:latin typeface="Arial"/>
                <a:cs typeface="Arial"/>
              </a:rPr>
              <a:t>TRANSITIONING</a:t>
            </a:r>
            <a:endParaRPr sz="3600">
              <a:latin typeface="Arial"/>
              <a:cs typeface="Arial"/>
            </a:endParaRPr>
          </a:p>
        </p:txBody>
      </p:sp>
      <p:grpSp>
        <p:nvGrpSpPr>
          <p:cNvPr id="18" name="Group 17">
            <a:extLst>
              <a:ext uri="{FF2B5EF4-FFF2-40B4-BE49-F238E27FC236}">
                <a16:creationId xmlns:a16="http://schemas.microsoft.com/office/drawing/2014/main" id="{3EF18308-40BF-4922-BD91-DA74FCBD7493}"/>
              </a:ext>
            </a:extLst>
          </p:cNvPr>
          <p:cNvGrpSpPr/>
          <p:nvPr/>
        </p:nvGrpSpPr>
        <p:grpSpPr>
          <a:xfrm>
            <a:off x="28771444" y="22890346"/>
            <a:ext cx="12620881" cy="6741151"/>
            <a:chOff x="28695991" y="21779799"/>
            <a:chExt cx="12620881" cy="6741151"/>
          </a:xfrm>
        </p:grpSpPr>
        <p:sp>
          <p:nvSpPr>
            <p:cNvPr id="107" name="object 14">
              <a:extLst>
                <a:ext uri="{FF2B5EF4-FFF2-40B4-BE49-F238E27FC236}">
                  <a16:creationId xmlns:a16="http://schemas.microsoft.com/office/drawing/2014/main" id="{3DF7783E-94C0-421A-B5B0-9F880058FB11}"/>
                </a:ext>
              </a:extLst>
            </p:cNvPr>
            <p:cNvSpPr/>
            <p:nvPr/>
          </p:nvSpPr>
          <p:spPr>
            <a:xfrm>
              <a:off x="28893718" y="22747812"/>
              <a:ext cx="12423154" cy="5773138"/>
            </a:xfrm>
            <a:custGeom>
              <a:avLst/>
              <a:gdLst/>
              <a:ahLst/>
              <a:cxnLst/>
              <a:rect l="l" t="t" r="r" b="b"/>
              <a:pathLst>
                <a:path w="5973445" h="2948940">
                  <a:moveTo>
                    <a:pt x="5902356" y="0"/>
                  </a:moveTo>
                  <a:lnTo>
                    <a:pt x="70499" y="0"/>
                  </a:lnTo>
                  <a:lnTo>
                    <a:pt x="48276" y="3608"/>
                  </a:lnTo>
                  <a:lnTo>
                    <a:pt x="28931" y="13643"/>
                  </a:lnTo>
                  <a:lnTo>
                    <a:pt x="13647" y="28920"/>
                  </a:lnTo>
                  <a:lnTo>
                    <a:pt x="3609" y="48255"/>
                  </a:lnTo>
                  <a:lnTo>
                    <a:pt x="0" y="70463"/>
                  </a:lnTo>
                  <a:lnTo>
                    <a:pt x="0" y="2878035"/>
                  </a:lnTo>
                  <a:lnTo>
                    <a:pt x="13647" y="2919578"/>
                  </a:lnTo>
                  <a:lnTo>
                    <a:pt x="48276" y="2944890"/>
                  </a:lnTo>
                  <a:lnTo>
                    <a:pt x="70499" y="2948498"/>
                  </a:lnTo>
                  <a:lnTo>
                    <a:pt x="5902356" y="2948498"/>
                  </a:lnTo>
                  <a:lnTo>
                    <a:pt x="5943946" y="2934855"/>
                  </a:lnTo>
                  <a:lnTo>
                    <a:pt x="5969271" y="2900243"/>
                  </a:lnTo>
                  <a:lnTo>
                    <a:pt x="5972880" y="2878035"/>
                  </a:lnTo>
                  <a:lnTo>
                    <a:pt x="5972880" y="70463"/>
                  </a:lnTo>
                  <a:lnTo>
                    <a:pt x="5959232" y="28920"/>
                  </a:lnTo>
                  <a:lnTo>
                    <a:pt x="5924593" y="3608"/>
                  </a:lnTo>
                  <a:lnTo>
                    <a:pt x="5902356" y="0"/>
                  </a:lnTo>
                  <a:close/>
                </a:path>
              </a:pathLst>
            </a:custGeom>
            <a:solidFill>
              <a:srgbClr val="FFFFFF">
                <a:alpha val="50000"/>
              </a:srgbClr>
            </a:solidFill>
          </p:spPr>
          <p:txBody>
            <a:bodyPr wrap="square" lIns="0" tIns="0" rIns="0" bIns="0" rtlCol="0"/>
            <a:lstStyle/>
            <a:p>
              <a:endParaRPr/>
            </a:p>
          </p:txBody>
        </p:sp>
        <p:sp>
          <p:nvSpPr>
            <p:cNvPr id="100" name="object 20">
              <a:extLst>
                <a:ext uri="{FF2B5EF4-FFF2-40B4-BE49-F238E27FC236}">
                  <a16:creationId xmlns:a16="http://schemas.microsoft.com/office/drawing/2014/main" id="{CF35B193-4A5F-41DD-96D3-29247D8FD31F}"/>
                </a:ext>
              </a:extLst>
            </p:cNvPr>
            <p:cNvSpPr/>
            <p:nvPr/>
          </p:nvSpPr>
          <p:spPr>
            <a:xfrm>
              <a:off x="28889450" y="22747812"/>
              <a:ext cx="12427422" cy="5771240"/>
            </a:xfrm>
            <a:custGeom>
              <a:avLst/>
              <a:gdLst/>
              <a:ahLst/>
              <a:cxnLst/>
              <a:rect l="l" t="t" r="r" b="b"/>
              <a:pathLst>
                <a:path w="5836919" h="2188845">
                  <a:moveTo>
                    <a:pt x="5765818" y="2188673"/>
                  </a:moveTo>
                  <a:lnTo>
                    <a:pt x="70499" y="2188673"/>
                  </a:lnTo>
                  <a:lnTo>
                    <a:pt x="43122" y="2183110"/>
                  </a:lnTo>
                  <a:lnTo>
                    <a:pt x="20706" y="2167963"/>
                  </a:lnTo>
                  <a:lnTo>
                    <a:pt x="5561" y="2145544"/>
                  </a:lnTo>
                  <a:lnTo>
                    <a:pt x="0" y="2118168"/>
                  </a:lnTo>
                  <a:lnTo>
                    <a:pt x="0" y="70489"/>
                  </a:lnTo>
                  <a:lnTo>
                    <a:pt x="5561" y="43117"/>
                  </a:lnTo>
                  <a:lnTo>
                    <a:pt x="20706" y="20704"/>
                  </a:lnTo>
                  <a:lnTo>
                    <a:pt x="43122" y="5561"/>
                  </a:lnTo>
                  <a:lnTo>
                    <a:pt x="70499" y="0"/>
                  </a:lnTo>
                  <a:lnTo>
                    <a:pt x="5765818" y="0"/>
                  </a:lnTo>
                  <a:lnTo>
                    <a:pt x="5793192" y="5561"/>
                  </a:lnTo>
                  <a:lnTo>
                    <a:pt x="5815614" y="20704"/>
                  </a:lnTo>
                  <a:lnTo>
                    <a:pt x="5830766" y="43117"/>
                  </a:lnTo>
                  <a:lnTo>
                    <a:pt x="5836332" y="70489"/>
                  </a:lnTo>
                  <a:lnTo>
                    <a:pt x="5836332" y="2118168"/>
                  </a:lnTo>
                  <a:lnTo>
                    <a:pt x="5830766" y="2145544"/>
                  </a:lnTo>
                  <a:lnTo>
                    <a:pt x="5815614" y="2167963"/>
                  </a:lnTo>
                  <a:lnTo>
                    <a:pt x="5793192" y="2183110"/>
                  </a:lnTo>
                  <a:lnTo>
                    <a:pt x="5765818" y="2188673"/>
                  </a:lnTo>
                  <a:close/>
                </a:path>
              </a:pathLst>
            </a:custGeom>
            <a:ln w="23247">
              <a:solidFill>
                <a:srgbClr val="004B69"/>
              </a:solidFill>
              <a:prstDash val="dash"/>
            </a:ln>
          </p:spPr>
          <p:txBody>
            <a:bodyPr wrap="square" lIns="0" tIns="0" rIns="0" bIns="0" rtlCol="0"/>
            <a:lstStyle/>
            <a:p>
              <a:endParaRPr/>
            </a:p>
          </p:txBody>
        </p:sp>
        <p:sp>
          <p:nvSpPr>
            <p:cNvPr id="111" name="object 103">
              <a:extLst>
                <a:ext uri="{FF2B5EF4-FFF2-40B4-BE49-F238E27FC236}">
                  <a16:creationId xmlns:a16="http://schemas.microsoft.com/office/drawing/2014/main" id="{9E9DCD76-7AA3-40FA-9E9C-AAD761E0C8C9}"/>
                </a:ext>
              </a:extLst>
            </p:cNvPr>
            <p:cNvSpPr/>
            <p:nvPr/>
          </p:nvSpPr>
          <p:spPr>
            <a:xfrm>
              <a:off x="29295657" y="22310821"/>
              <a:ext cx="5202873" cy="873982"/>
            </a:xfrm>
            <a:prstGeom prst="rect">
              <a:avLst/>
            </a:prstGeom>
            <a:blipFill>
              <a:blip r:embed="rId7" cstate="print"/>
              <a:stretch>
                <a:fillRect/>
              </a:stretch>
            </a:blipFill>
          </p:spPr>
          <p:txBody>
            <a:bodyPr wrap="square" lIns="0" tIns="0" rIns="0" bIns="0" rtlCol="0"/>
            <a:lstStyle/>
            <a:p>
              <a:endParaRPr/>
            </a:p>
          </p:txBody>
        </p:sp>
        <p:sp>
          <p:nvSpPr>
            <p:cNvPr id="112" name="object 104">
              <a:extLst>
                <a:ext uri="{FF2B5EF4-FFF2-40B4-BE49-F238E27FC236}">
                  <a16:creationId xmlns:a16="http://schemas.microsoft.com/office/drawing/2014/main" id="{7C111842-4152-45AC-9EF3-2EEBFCFE4597}"/>
                </a:ext>
              </a:extLst>
            </p:cNvPr>
            <p:cNvSpPr/>
            <p:nvPr/>
          </p:nvSpPr>
          <p:spPr>
            <a:xfrm>
              <a:off x="28695991" y="21779799"/>
              <a:ext cx="1651028" cy="1650527"/>
            </a:xfrm>
            <a:prstGeom prst="rect">
              <a:avLst/>
            </a:prstGeom>
            <a:blipFill>
              <a:blip r:embed="rId8" cstate="print"/>
              <a:stretch>
                <a:fillRect/>
              </a:stretch>
            </a:blipFill>
          </p:spPr>
          <p:txBody>
            <a:bodyPr wrap="square" lIns="0" tIns="0" rIns="0" bIns="0" rtlCol="0"/>
            <a:lstStyle/>
            <a:p>
              <a:endParaRPr/>
            </a:p>
          </p:txBody>
        </p:sp>
        <p:sp>
          <p:nvSpPr>
            <p:cNvPr id="113" name="object 119">
              <a:extLst>
                <a:ext uri="{FF2B5EF4-FFF2-40B4-BE49-F238E27FC236}">
                  <a16:creationId xmlns:a16="http://schemas.microsoft.com/office/drawing/2014/main" id="{B3BDA665-9A53-4362-9561-59B30A18ABC6}"/>
                </a:ext>
              </a:extLst>
            </p:cNvPr>
            <p:cNvSpPr txBox="1"/>
            <p:nvPr/>
          </p:nvSpPr>
          <p:spPr>
            <a:xfrm>
              <a:off x="29228547" y="22017165"/>
              <a:ext cx="5041481" cy="1107996"/>
            </a:xfrm>
            <a:prstGeom prst="rect">
              <a:avLst/>
            </a:prstGeom>
          </p:spPr>
          <p:txBody>
            <a:bodyPr vert="horz" wrap="square" lIns="0" tIns="0" rIns="0" bIns="0" rtlCol="0">
              <a:spAutoFit/>
            </a:bodyPr>
            <a:lstStyle/>
            <a:p>
              <a:pPr marL="27036">
                <a:tabLst>
                  <a:tab pos="1408563" algn="l"/>
                </a:tabLst>
              </a:pPr>
              <a:r>
                <a:rPr lang="en-GB" sz="7200" b="1">
                  <a:solidFill>
                    <a:srgbClr val="FFFFFF"/>
                  </a:solidFill>
                  <a:latin typeface="Arial"/>
                  <a:cs typeface="Arial"/>
                </a:rPr>
                <a:t>7</a:t>
              </a:r>
              <a:r>
                <a:rPr sz="7200" b="1">
                  <a:solidFill>
                    <a:srgbClr val="FFFFFF"/>
                  </a:solidFill>
                  <a:latin typeface="Arial"/>
                  <a:cs typeface="Arial"/>
                </a:rPr>
                <a:t>	</a:t>
              </a:r>
              <a:r>
                <a:rPr lang="en-GB" sz="3200" b="1" spc="32">
                  <a:solidFill>
                    <a:srgbClr val="FFFFFF"/>
                  </a:solidFill>
                  <a:latin typeface="Arial"/>
                  <a:cs typeface="Arial"/>
                </a:rPr>
                <a:t>REFERENCES</a:t>
              </a:r>
              <a:endParaRPr sz="3600">
                <a:latin typeface="Arial"/>
                <a:cs typeface="Arial"/>
              </a:endParaRPr>
            </a:p>
          </p:txBody>
        </p:sp>
        <p:sp>
          <p:nvSpPr>
            <p:cNvPr id="101" name="TextBox 100">
              <a:extLst>
                <a:ext uri="{FF2B5EF4-FFF2-40B4-BE49-F238E27FC236}">
                  <a16:creationId xmlns:a16="http://schemas.microsoft.com/office/drawing/2014/main" id="{E911A02F-2BB4-4B9A-927A-3337C2881C9C}"/>
                </a:ext>
              </a:extLst>
            </p:cNvPr>
            <p:cNvSpPr txBox="1"/>
            <p:nvPr/>
          </p:nvSpPr>
          <p:spPr>
            <a:xfrm>
              <a:off x="29018680" y="23430326"/>
              <a:ext cx="12128587" cy="5090624"/>
            </a:xfrm>
            <a:prstGeom prst="rect">
              <a:avLst/>
            </a:prstGeom>
            <a:noFill/>
          </p:spPr>
          <p:txBody>
            <a:bodyPr wrap="square">
              <a:spAutoFit/>
            </a:bodyPr>
            <a:lstStyle/>
            <a:p>
              <a:pPr marL="27036" marR="10814"/>
              <a:r>
                <a:rPr lang="en-US" sz="1680" spc="32">
                  <a:solidFill>
                    <a:srgbClr val="231F20"/>
                  </a:solidFill>
                  <a:latin typeface="Arial" panose="020B0604020202020204" pitchFamily="34" charset="0"/>
                  <a:cs typeface="Arial" panose="020B0604020202020204" pitchFamily="34" charset="0"/>
                </a:rPr>
                <a:t>Bond, B. (2018) ‘The long read: Inclusive teaching and learning for International students’, Leeds Institute for Teaching</a:t>
              </a:r>
            </a:p>
            <a:p>
              <a:pPr marL="27036" marR="10814"/>
              <a:r>
                <a:rPr lang="en-US" sz="1680" spc="32">
                  <a:solidFill>
                    <a:srgbClr val="231F20"/>
                  </a:solidFill>
                  <a:latin typeface="Arial" panose="020B0604020202020204" pitchFamily="34" charset="0"/>
                  <a:cs typeface="Arial" panose="020B0604020202020204" pitchFamily="34" charset="0"/>
                </a:rPr>
                <a:t>          Excellence.  https://teachingexcellence.leeds.ac.uk/the-long-read-inclusive-teaching-and-learning-for-international- </a:t>
              </a:r>
              <a:endParaRPr lang="en-US" sz="1680" spc="32">
                <a:solidFill>
                  <a:srgbClr val="231F20"/>
                </a:solidFill>
                <a:latin typeface="Arial" panose="020B0604020202020204" pitchFamily="34" charset="0"/>
                <a:cs typeface="Arial" panose="020B0604020202020204" pitchFamily="34" charset="0"/>
                <a:hlinkClick r:id="rId20"/>
              </a:endParaRPr>
            </a:p>
            <a:p>
              <a:pPr marL="27036" marR="10814"/>
              <a:r>
                <a:rPr lang="en-US" sz="1680" spc="32">
                  <a:solidFill>
                    <a:srgbClr val="231F20"/>
                  </a:solidFill>
                  <a:latin typeface="Arial" panose="020B0604020202020204" pitchFamily="34" charset="0"/>
                  <a:cs typeface="Arial" panose="020B0604020202020204" pitchFamily="34" charset="0"/>
                </a:rPr>
                <a:t>          students/</a:t>
              </a:r>
            </a:p>
            <a:p>
              <a:pPr marL="450215" indent="-450215">
                <a:lnSpc>
                  <a:spcPts val="2100"/>
                </a:lnSpc>
              </a:pPr>
              <a:r>
                <a:rPr lang="en-GB" sz="1680">
                  <a:effectLst/>
                  <a:latin typeface="Arial" panose="020B0604020202020204" pitchFamily="34" charset="0"/>
                  <a:ea typeface="Times New Roman" panose="02020603050405020304" pitchFamily="18" charset="0"/>
                  <a:cs typeface="Arial" panose="020B0604020202020204" pitchFamily="34" charset="0"/>
                </a:rPr>
                <a:t>House of Commons Library, UK Parliament. (2020). </a:t>
              </a:r>
              <a:r>
                <a:rPr lang="en-GB" sz="1680" i="1">
                  <a:effectLst/>
                  <a:latin typeface="Arial" panose="020B0604020202020204" pitchFamily="34" charset="0"/>
                  <a:ea typeface="Times New Roman" panose="02020603050405020304" pitchFamily="18" charset="0"/>
                  <a:cs typeface="Arial" panose="020B0604020202020204" pitchFamily="34" charset="0"/>
                </a:rPr>
                <a:t>Research Briefing: International and EU students in higher education in  </a:t>
              </a:r>
            </a:p>
            <a:p>
              <a:pPr marL="450215" indent="-450215">
                <a:lnSpc>
                  <a:spcPts val="2100"/>
                </a:lnSpc>
              </a:pPr>
              <a:r>
                <a:rPr lang="en-GB" sz="1680" i="1">
                  <a:latin typeface="Arial" panose="020B0604020202020204" pitchFamily="34" charset="0"/>
                  <a:ea typeface="Times New Roman" panose="02020603050405020304" pitchFamily="18" charset="0"/>
                  <a:cs typeface="Arial" panose="020B0604020202020204" pitchFamily="34" charset="0"/>
                </a:rPr>
                <a:t>           </a:t>
              </a:r>
              <a:r>
                <a:rPr lang="en-GB" sz="1680" i="1">
                  <a:effectLst/>
                  <a:latin typeface="Arial" panose="020B0604020202020204" pitchFamily="34" charset="0"/>
                  <a:ea typeface="Times New Roman" panose="02020603050405020304" pitchFamily="18" charset="0"/>
                  <a:cs typeface="Arial" panose="020B0604020202020204" pitchFamily="34" charset="0"/>
                </a:rPr>
                <a:t>the UK FAQs</a:t>
              </a:r>
              <a:r>
                <a:rPr lang="en-GB" sz="1680">
                  <a:effectLst/>
                  <a:latin typeface="Arial" panose="020B0604020202020204" pitchFamily="34" charset="0"/>
                  <a:ea typeface="Times New Roman" panose="02020603050405020304" pitchFamily="18" charset="0"/>
                  <a:cs typeface="Arial" panose="020B0604020202020204" pitchFamily="34" charset="0"/>
                </a:rPr>
                <a:t>. Retrieved from https://commonslibrary.parliament.uk/research-briefings/cbp</a:t>
              </a:r>
            </a:p>
            <a:p>
              <a:pPr marL="450215" indent="-450215">
                <a:lnSpc>
                  <a:spcPts val="2100"/>
                </a:lnSpc>
              </a:pPr>
              <a:r>
                <a:rPr lang="en-GB" sz="1680">
                  <a:latin typeface="Arial" panose="020B0604020202020204" pitchFamily="34" charset="0"/>
                  <a:ea typeface="Times New Roman" panose="02020603050405020304" pitchFamily="18" charset="0"/>
                  <a:cs typeface="Arial" panose="020B0604020202020204" pitchFamily="34" charset="0"/>
                </a:rPr>
                <a:t>           </a:t>
              </a:r>
              <a:r>
                <a:rPr lang="en-GB" sz="1680">
                  <a:effectLst/>
                  <a:latin typeface="Arial" panose="020B0604020202020204" pitchFamily="34" charset="0"/>
                  <a:ea typeface="Times New Roman" panose="02020603050405020304" pitchFamily="18" charset="0"/>
                  <a:cs typeface="Arial" panose="020B0604020202020204" pitchFamily="34" charset="0"/>
                </a:rPr>
                <a:t>-7976/#:~:text=In%202018%2F19%20there%20were,EU%20and%20343%2C000%20from%20elsewhere. </a:t>
              </a:r>
            </a:p>
            <a:p>
              <a:pPr marL="27036" marR="10814"/>
              <a:r>
                <a:rPr lang="en-GB" sz="1680">
                  <a:effectLst/>
                  <a:latin typeface="Arial" panose="020B0604020202020204" pitchFamily="34" charset="0"/>
                  <a:ea typeface="Times New Roman" panose="02020603050405020304" pitchFamily="18" charset="0"/>
                  <a:cs typeface="Arial" panose="020B0604020202020204" pitchFamily="34" charset="0"/>
                </a:rPr>
                <a:t>Kormos, J. (2016). </a:t>
              </a:r>
              <a:r>
                <a:rPr lang="en-GB" sz="1680" i="1">
                  <a:effectLst/>
                  <a:latin typeface="Arial" panose="020B0604020202020204" pitchFamily="34" charset="0"/>
                  <a:ea typeface="Times New Roman" panose="02020603050405020304" pitchFamily="18" charset="0"/>
                  <a:cs typeface="Arial" panose="020B0604020202020204" pitchFamily="34" charset="0"/>
                </a:rPr>
                <a:t>The Second Language Learning Processes of Students with Specific Learning Difficulties</a:t>
              </a:r>
              <a:r>
                <a:rPr lang="en-GB" sz="1680">
                  <a:effectLst/>
                  <a:latin typeface="Arial" panose="020B0604020202020204" pitchFamily="34" charset="0"/>
                  <a:ea typeface="Times New Roman" panose="02020603050405020304" pitchFamily="18" charset="0"/>
                  <a:cs typeface="Arial" panose="020B0604020202020204" pitchFamily="34" charset="0"/>
                </a:rPr>
                <a:t>. New York:</a:t>
              </a:r>
            </a:p>
            <a:p>
              <a:pPr marL="27036" marR="10814"/>
              <a:r>
                <a:rPr lang="en-GB" sz="1680">
                  <a:latin typeface="Arial" panose="020B0604020202020204" pitchFamily="34" charset="0"/>
                  <a:ea typeface="Times New Roman" panose="02020603050405020304" pitchFamily="18" charset="0"/>
                  <a:cs typeface="Arial" panose="020B0604020202020204" pitchFamily="34" charset="0"/>
                </a:rPr>
                <a:t>           </a:t>
              </a:r>
              <a:r>
                <a:rPr lang="en-GB" sz="1680">
                  <a:effectLst/>
                  <a:latin typeface="Arial" panose="020B0604020202020204" pitchFamily="34" charset="0"/>
                  <a:ea typeface="Times New Roman" panose="02020603050405020304" pitchFamily="18" charset="0"/>
                  <a:cs typeface="Arial" panose="020B0604020202020204" pitchFamily="34" charset="0"/>
                </a:rPr>
                <a:t>Routledge.</a:t>
              </a:r>
            </a:p>
            <a:p>
              <a:pPr marL="27036" marR="10814"/>
              <a:r>
                <a:rPr lang="en-US" sz="1680">
                  <a:latin typeface="Arial" panose="020B0604020202020204" pitchFamily="34" charset="0"/>
                  <a:cs typeface="Arial" panose="020B0604020202020204" pitchFamily="34" charset="0"/>
                </a:rPr>
                <a:t>Leask, B., and Carroll, J. (2013) </a:t>
              </a:r>
              <a:r>
                <a:rPr lang="en-US" sz="1680" i="1">
                  <a:latin typeface="Arial" panose="020B0604020202020204" pitchFamily="34" charset="0"/>
                  <a:cs typeface="Arial" panose="020B0604020202020204" pitchFamily="34" charset="0"/>
                </a:rPr>
                <a:t>Learning and Teaching Across Cultures. Good Practice Principles and Quick Guides.</a:t>
              </a:r>
            </a:p>
            <a:p>
              <a:pPr marL="27036" marR="10814"/>
              <a:r>
                <a:rPr lang="en-US" sz="1680" i="1">
                  <a:latin typeface="Arial" panose="020B0604020202020204" pitchFamily="34" charset="0"/>
                  <a:cs typeface="Arial" panose="020B0604020202020204" pitchFamily="34" charset="0"/>
                </a:rPr>
                <a:t>           </a:t>
              </a:r>
              <a:r>
                <a:rPr lang="en-US" sz="1680">
                  <a:latin typeface="Arial" panose="020B0604020202020204" pitchFamily="34" charset="0"/>
                  <a:cs typeface="Arial" panose="020B0604020202020204" pitchFamily="34" charset="0"/>
                </a:rPr>
                <a:t>Melbourne: International Education Association of Australia. </a:t>
              </a:r>
            </a:p>
            <a:p>
              <a:pPr marL="27036" marR="10814"/>
              <a:r>
                <a:rPr lang="en-US" sz="1680">
                  <a:latin typeface="Arial" panose="020B0604020202020204" pitchFamily="34" charset="0"/>
                  <a:cs typeface="Arial" panose="020B0604020202020204" pitchFamily="34" charset="0"/>
                </a:rPr>
                <a:t>Mather, N., White, J., and Youman, M. (2020) ‘Dyslexia Around the World: A Snapshot’, Learning Disabilities: A</a:t>
              </a:r>
            </a:p>
            <a:p>
              <a:pPr marL="27036" marR="10814"/>
              <a:r>
                <a:rPr lang="en-US" sz="1680">
                  <a:latin typeface="Arial" panose="020B0604020202020204" pitchFamily="34" charset="0"/>
                  <a:cs typeface="Arial" panose="020B0604020202020204" pitchFamily="34" charset="0"/>
                </a:rPr>
                <a:t>           Multidisciplinary Journal, 25 (1), pp. 1-17.</a:t>
              </a:r>
            </a:p>
            <a:p>
              <a:pPr marL="450215" indent="-450215">
                <a:lnSpc>
                  <a:spcPts val="2100"/>
                </a:lnSpc>
              </a:pPr>
              <a:r>
                <a:rPr lang="en-GB" sz="1680">
                  <a:effectLst/>
                  <a:latin typeface="Arial" panose="020B0604020202020204" pitchFamily="34" charset="0"/>
                  <a:ea typeface="Times New Roman" panose="02020603050405020304" pitchFamily="18" charset="0"/>
                  <a:cs typeface="Arial" panose="020B0604020202020204" pitchFamily="34" charset="0"/>
                </a:rPr>
                <a:t>Office for Students. (2019). </a:t>
              </a:r>
              <a:r>
                <a:rPr lang="en-GB" sz="1680" i="1">
                  <a:effectLst/>
                  <a:latin typeface="Arial" panose="020B0604020202020204" pitchFamily="34" charset="0"/>
                  <a:ea typeface="Times New Roman" panose="02020603050405020304" pitchFamily="18" charset="0"/>
                  <a:cs typeface="Arial" panose="020B0604020202020204" pitchFamily="34" charset="0"/>
                </a:rPr>
                <a:t>Insight brief: Beyond the bare minimum: Are universities and colleges doing enough for disabled </a:t>
              </a:r>
            </a:p>
            <a:p>
              <a:pPr marL="450215" indent="-450215">
                <a:lnSpc>
                  <a:spcPts val="2100"/>
                </a:lnSpc>
              </a:pPr>
              <a:r>
                <a:rPr lang="en-GB" sz="1680" i="1">
                  <a:latin typeface="Arial" panose="020B0604020202020204" pitchFamily="34" charset="0"/>
                  <a:ea typeface="Times New Roman" panose="02020603050405020304" pitchFamily="18" charset="0"/>
                  <a:cs typeface="Arial" panose="020B0604020202020204" pitchFamily="34" charset="0"/>
                </a:rPr>
                <a:t>        </a:t>
              </a:r>
              <a:r>
                <a:rPr lang="en-GB" sz="1680" i="1">
                  <a:effectLst/>
                  <a:latin typeface="Arial" panose="020B0604020202020204" pitchFamily="34" charset="0"/>
                  <a:ea typeface="Times New Roman" panose="02020603050405020304" pitchFamily="18" charset="0"/>
                  <a:cs typeface="Arial" panose="020B0604020202020204" pitchFamily="34" charset="0"/>
                </a:rPr>
                <a:t>    students?</a:t>
              </a:r>
              <a:r>
                <a:rPr lang="en-GB" sz="1680">
                  <a:effectLst/>
                  <a:latin typeface="Arial" panose="020B0604020202020204" pitchFamily="34" charset="0"/>
                  <a:ea typeface="Times New Roman" panose="02020603050405020304" pitchFamily="18" charset="0"/>
                  <a:cs typeface="Arial" panose="020B0604020202020204" pitchFamily="34" charset="0"/>
                </a:rPr>
                <a:t>. Retrieved from https://www.officeforstudents.org.uk/publications/beyond-the-bare-minimum-are-universities-</a:t>
              </a:r>
            </a:p>
            <a:p>
              <a:pPr marL="450215" indent="-450215">
                <a:lnSpc>
                  <a:spcPts val="2100"/>
                </a:lnSpc>
              </a:pPr>
              <a:r>
                <a:rPr lang="en-GB" sz="1680">
                  <a:latin typeface="Arial" panose="020B0604020202020204" pitchFamily="34" charset="0"/>
                  <a:ea typeface="Times New Roman" panose="02020603050405020304" pitchFamily="18" charset="0"/>
                  <a:cs typeface="Arial" panose="020B0604020202020204" pitchFamily="34" charset="0"/>
                </a:rPr>
                <a:t>            </a:t>
              </a:r>
              <a:r>
                <a:rPr lang="en-GB" sz="1680">
                  <a:effectLst/>
                  <a:latin typeface="Arial" panose="020B0604020202020204" pitchFamily="34" charset="0"/>
                  <a:ea typeface="Times New Roman" panose="02020603050405020304" pitchFamily="18" charset="0"/>
                  <a:cs typeface="Arial" panose="020B0604020202020204" pitchFamily="34" charset="0"/>
                </a:rPr>
                <a:t>and-colleges-doing-enough-for-disabled-students/. </a:t>
              </a:r>
            </a:p>
            <a:p>
              <a:pPr marL="450215" indent="-450215">
                <a:lnSpc>
                  <a:spcPts val="2100"/>
                </a:lnSpc>
              </a:pPr>
              <a:r>
                <a:rPr lang="en-GB" sz="1680">
                  <a:effectLst/>
                  <a:latin typeface="Arial" panose="020B0604020202020204" pitchFamily="34" charset="0"/>
                  <a:ea typeface="Times New Roman" panose="02020603050405020304" pitchFamily="18" charset="0"/>
                  <a:cs typeface="Arial" panose="020B0604020202020204" pitchFamily="34" charset="0"/>
                </a:rPr>
                <a:t>QS </a:t>
              </a:r>
              <a:r>
                <a:rPr lang="en-GB" sz="1680" err="1">
                  <a:effectLst/>
                  <a:latin typeface="Arial" panose="020B0604020202020204" pitchFamily="34" charset="0"/>
                  <a:ea typeface="Times New Roman" panose="02020603050405020304" pitchFamily="18" charset="0"/>
                  <a:cs typeface="Arial" panose="020B0604020202020204" pitchFamily="34" charset="0"/>
                </a:rPr>
                <a:t>Quacquarelli</a:t>
              </a:r>
              <a:r>
                <a:rPr lang="en-GB" sz="1680">
                  <a:effectLst/>
                  <a:latin typeface="Arial" panose="020B0604020202020204" pitchFamily="34" charset="0"/>
                  <a:ea typeface="Times New Roman" panose="02020603050405020304" pitchFamily="18" charset="0"/>
                  <a:cs typeface="Arial" panose="020B0604020202020204" pitchFamily="34" charset="0"/>
                </a:rPr>
                <a:t> Symonds. (2019). </a:t>
              </a:r>
              <a:r>
                <a:rPr lang="en-GB" sz="1680" i="1">
                  <a:effectLst/>
                  <a:latin typeface="Arial" panose="020B0604020202020204" pitchFamily="34" charset="0"/>
                  <a:ea typeface="Times New Roman" panose="02020603050405020304" pitchFamily="18" charset="0"/>
                  <a:cs typeface="Arial" panose="020B0604020202020204" pitchFamily="34" charset="0"/>
                </a:rPr>
                <a:t>What Support Should Universities Provide to Students with Specific Learning Difficulties?</a:t>
              </a:r>
              <a:r>
                <a:rPr lang="en-GB" sz="1680">
                  <a:effectLst/>
                  <a:latin typeface="Arial" panose="020B0604020202020204" pitchFamily="34" charset="0"/>
                  <a:ea typeface="Times New Roman" panose="02020603050405020304" pitchFamily="18" charset="0"/>
                  <a:cs typeface="Arial" panose="020B0604020202020204" pitchFamily="34" charset="0"/>
                </a:rPr>
                <a:t>.</a:t>
              </a:r>
            </a:p>
            <a:p>
              <a:pPr marL="450215" indent="-450215">
                <a:lnSpc>
                  <a:spcPts val="2100"/>
                </a:lnSpc>
              </a:pPr>
              <a:r>
                <a:rPr lang="en-GB" sz="1680">
                  <a:latin typeface="Arial" panose="020B0604020202020204" pitchFamily="34" charset="0"/>
                  <a:ea typeface="Times New Roman" panose="02020603050405020304" pitchFamily="18" charset="0"/>
                  <a:cs typeface="Arial" panose="020B0604020202020204" pitchFamily="34" charset="0"/>
                </a:rPr>
                <a:t>          </a:t>
              </a:r>
              <a:r>
                <a:rPr lang="en-GB" sz="1680">
                  <a:effectLst/>
                  <a:latin typeface="Arial" panose="020B0604020202020204" pitchFamily="34" charset="0"/>
                  <a:ea typeface="Times New Roman" panose="02020603050405020304" pitchFamily="18" charset="0"/>
                  <a:cs typeface="Arial" panose="020B0604020202020204" pitchFamily="34" charset="0"/>
                </a:rPr>
                <a:t>  Retrieved from https://www.qs.com/what-support-should-universities-provide-students-specific-learning-difficulties/.</a:t>
              </a:r>
              <a:endParaRPr lang="en-US" sz="1680">
                <a:latin typeface="Arial"/>
                <a:cs typeface="Arial"/>
              </a:endParaRPr>
            </a:p>
            <a:p>
              <a:pPr marL="27036" marR="10814"/>
              <a:r>
                <a:rPr lang="en-US" sz="1680" err="1">
                  <a:latin typeface="Arial" panose="020B0604020202020204" pitchFamily="34" charset="0"/>
                  <a:cs typeface="Arial" panose="020B0604020202020204" pitchFamily="34" charset="0"/>
                </a:rPr>
                <a:t>Sathy</a:t>
              </a:r>
              <a:r>
                <a:rPr lang="en-US" sz="1680">
                  <a:latin typeface="Arial" panose="020B0604020202020204" pitchFamily="34" charset="0"/>
                  <a:cs typeface="Arial" panose="020B0604020202020204" pitchFamily="34" charset="0"/>
                </a:rPr>
                <a:t>, V., and Hogan, K. A. (2019) ‘How to Make Your Teaching More Inclusive’, The Chronicles of Higher Education.</a:t>
              </a:r>
            </a:p>
            <a:p>
              <a:pPr marL="27036" marR="10814"/>
              <a:r>
                <a:rPr lang="en-US" sz="1680">
                  <a:latin typeface="Arial" panose="020B0604020202020204" pitchFamily="34" charset="0"/>
                  <a:cs typeface="Arial" panose="020B0604020202020204" pitchFamily="34" charset="0"/>
                </a:rPr>
                <a:t>            Retrieved  from: </a:t>
              </a:r>
              <a:r>
                <a:rPr lang="en-GB" sz="1680">
                  <a:latin typeface="Arial" panose="020B0604020202020204" pitchFamily="34" charset="0"/>
                  <a:cs typeface="Arial" panose="020B0604020202020204" pitchFamily="34" charset="0"/>
                </a:rPr>
                <a:t>https://www.chronicle.com/interactives/20190719_inclusive_teaching#2 </a:t>
              </a:r>
              <a:endParaRPr lang="en-US" sz="1680">
                <a:latin typeface="Arial" panose="020B0604020202020204" pitchFamily="34" charset="0"/>
                <a:cs typeface="Arial" panose="020B0604020202020204" pitchFamily="34" charset="0"/>
              </a:endParaRPr>
            </a:p>
          </p:txBody>
        </p:sp>
      </p:grpSp>
      <p:sp>
        <p:nvSpPr>
          <p:cNvPr id="102" name="TextBox 101">
            <a:extLst>
              <a:ext uri="{FF2B5EF4-FFF2-40B4-BE49-F238E27FC236}">
                <a16:creationId xmlns:a16="http://schemas.microsoft.com/office/drawing/2014/main" id="{EA2485FC-3CBA-440D-B701-179F48E92677}"/>
              </a:ext>
            </a:extLst>
          </p:cNvPr>
          <p:cNvSpPr txBox="1"/>
          <p:nvPr/>
        </p:nvSpPr>
        <p:spPr>
          <a:xfrm>
            <a:off x="15452335" y="21104707"/>
            <a:ext cx="12718099" cy="1631088"/>
          </a:xfrm>
          <a:prstGeom prst="rect">
            <a:avLst/>
          </a:prstGeom>
          <a:noFill/>
        </p:spPr>
        <p:txBody>
          <a:bodyPr wrap="square" rtlCol="0">
            <a:spAutoFit/>
          </a:bodyPr>
          <a:lstStyle/>
          <a:p>
            <a:r>
              <a:rPr lang="en-US" sz="1800">
                <a:latin typeface="Arial" panose="020B0604020202020204" pitchFamily="34" charset="0"/>
                <a:cs typeface="Arial" panose="020B0604020202020204" pitchFamily="34" charset="0"/>
              </a:rPr>
              <a:t>Dyslexia simulation source: </a:t>
            </a:r>
            <a:r>
              <a:rPr lang="en-GB" sz="1800">
                <a:latin typeface="Arial" panose="020B0604020202020204" pitchFamily="34" charset="0"/>
                <a:cs typeface="Arial" panose="020B0604020202020204" pitchFamily="34" charset="0"/>
              </a:rPr>
              <a:t>'Dyslexia and Foreign Language Teaching' by Lancaster University. </a:t>
            </a:r>
            <a:r>
              <a:rPr lang="en-GB" sz="1800">
                <a:latin typeface="Arial" panose="020B0604020202020204" pitchFamily="34" charset="0"/>
                <a:cs typeface="Arial" panose="020B0604020202020204" pitchFamily="34" charset="0"/>
                <a:hlinkClick r:id="rId21"/>
              </a:rPr>
              <a:t>Available on </a:t>
            </a:r>
            <a:r>
              <a:rPr lang="en-GB" sz="1800" err="1">
                <a:latin typeface="Arial" panose="020B0604020202020204" pitchFamily="34" charset="0"/>
                <a:cs typeface="Arial" panose="020B0604020202020204" pitchFamily="34" charset="0"/>
                <a:hlinkClick r:id="rId21"/>
              </a:rPr>
              <a:t>FutureLearn</a:t>
            </a:r>
            <a:endParaRPr lang="en-US" sz="1800">
              <a:latin typeface="Arial" panose="020B0604020202020204" pitchFamily="34" charset="0"/>
              <a:cs typeface="Arial" panose="020B0604020202020204" pitchFamily="34" charset="0"/>
            </a:endParaRPr>
          </a:p>
          <a:p>
            <a:endParaRPr lang="en-US"/>
          </a:p>
        </p:txBody>
      </p:sp>
      <p:pic>
        <p:nvPicPr>
          <p:cNvPr id="10" name="Audio 9">
            <a:hlinkClick r:id="" action="ppaction://media"/>
            <a:extLst>
              <a:ext uri="{FF2B5EF4-FFF2-40B4-BE49-F238E27FC236}">
                <a16:creationId xmlns:a16="http://schemas.microsoft.com/office/drawing/2014/main" id="{C607A53E-D24E-45EB-8F20-C4513C5C102B}"/>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962845" y="984473"/>
            <a:ext cx="2824363" cy="2824363"/>
          </a:xfrm>
          <a:prstGeom prst="rect">
            <a:avLst/>
          </a:prstGeom>
        </p:spPr>
      </p:pic>
    </p:spTree>
    <p:extLst>
      <p:ext uri="{BB962C8B-B14F-4D97-AF65-F5344CB8AC3E}">
        <p14:creationId xmlns:p14="http://schemas.microsoft.com/office/powerpoint/2010/main" val="1445298417"/>
      </p:ext>
    </p:extLst>
  </p:cSld>
  <p:clrMapOvr>
    <a:masterClrMapping/>
  </p:clrMapOvr>
  <mc:AlternateContent xmlns:mc="http://schemas.openxmlformats.org/markup-compatibility/2006">
    <mc:Choice xmlns:p14="http://schemas.microsoft.com/office/powerpoint/2010/main" Requires="p14">
      <p:transition spd="slow" p14:dur="2000" advTm="438126"/>
    </mc:Choice>
    <mc:Fallback>
      <p:transition spd="slow" advTm="438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numSld="999"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D10AD63672EF4AA7D7BBE17E728A75" ma:contentTypeVersion="11" ma:contentTypeDescription="Create a new document." ma:contentTypeScope="" ma:versionID="ca615c1125530d76904cece689000b5e">
  <xsd:schema xmlns:xsd="http://www.w3.org/2001/XMLSchema" xmlns:xs="http://www.w3.org/2001/XMLSchema" xmlns:p="http://schemas.microsoft.com/office/2006/metadata/properties" xmlns:ns2="1ba273c5-0c27-4ccc-bb13-f38952815896" xmlns:ns3="71f80c95-fff9-4d9b-b4fc-14c4031e4730" targetNamespace="http://schemas.microsoft.com/office/2006/metadata/properties" ma:root="true" ma:fieldsID="25a8ebcca0ba87ced5b845816d89dc7d" ns2:_="" ns3:_="">
    <xsd:import namespace="1ba273c5-0c27-4ccc-bb13-f38952815896"/>
    <xsd:import namespace="71f80c95-fff9-4d9b-b4fc-14c4031e473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a273c5-0c27-4ccc-bb13-f389528158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f80c95-fff9-4d9b-b4fc-14c4031e473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578E480-EA98-48CA-BF67-9B3F8D3B9915}"/>
</file>

<file path=customXml/itemProps2.xml><?xml version="1.0" encoding="utf-8"?>
<ds:datastoreItem xmlns:ds="http://schemas.openxmlformats.org/officeDocument/2006/customXml" ds:itemID="{3F1858FF-601F-4F98-939A-8492EA1413FE}">
  <ds:schemaRefs>
    <ds:schemaRef ds:uri="http://schemas.microsoft.com/sharepoint/v3/contenttype/forms"/>
  </ds:schemaRefs>
</ds:datastoreItem>
</file>

<file path=customXml/itemProps3.xml><?xml version="1.0" encoding="utf-8"?>
<ds:datastoreItem xmlns:ds="http://schemas.openxmlformats.org/officeDocument/2006/customXml" ds:itemID="{0F60C88C-DC06-4DEE-BE6A-701D5155888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Slides>
  <Notes>1</Notes>
  <HiddenSlides>0</HiddenSlide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St Andrews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Mackie</dc:creator>
  <cp:revision>1</cp:revision>
  <dcterms:created xsi:type="dcterms:W3CDTF">2018-01-09T09:41:14Z</dcterms:created>
  <dcterms:modified xsi:type="dcterms:W3CDTF">2021-02-27T12:28:04Z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0x0101003ED10AD63672EF4AA7D7BBE17E728A75</vt:lpwstr>
  </property>
</Properties>
</file>