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19"/>
  </p:notesMasterIdLst>
  <p:sldIdLst>
    <p:sldId id="556" r:id="rId5"/>
    <p:sldId id="558" r:id="rId6"/>
    <p:sldId id="257" r:id="rId7"/>
    <p:sldId id="258" r:id="rId8"/>
    <p:sldId id="259" r:id="rId9"/>
    <p:sldId id="260" r:id="rId10"/>
    <p:sldId id="265" r:id="rId11"/>
    <p:sldId id="261" r:id="rId12"/>
    <p:sldId id="262" r:id="rId13"/>
    <p:sldId id="264" r:id="rId14"/>
    <p:sldId id="263" r:id="rId15"/>
    <p:sldId id="266" r:id="rId16"/>
    <p:sldId id="267" r:id="rId17"/>
    <p:sldId id="268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5" d="100"/>
          <a:sy n="105" d="100"/>
        </p:scale>
        <p:origin x="79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8F9884B-AEC1-4401-88B5-27D7D0BD3E4A}" type="datetimeFigureOut">
              <a:rPr lang="en-GB" smtClean="0"/>
              <a:t>10/03/2025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D118800-3433-405A-A046-FB480D47272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593009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D118800-3433-405A-A046-FB480D472728}" type="slidenum">
              <a:rPr lang="en-GB" smtClean="0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843853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380270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4188191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9815607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Blank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558354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2117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4473376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459645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6198803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2117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2117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12285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53231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53231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7589989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9940158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854037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607383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604478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16486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1216029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st-andrews.ac.uk/policy/library-and-museum-services/copyright-and-theses.pdf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libguides.st-andrews.ac.uk/theses" TargetMode="External"/><Relationship Id="rId2" Type="http://schemas.openxmlformats.org/officeDocument/2006/relationships/hyperlink" Target="https://research-repository.st-andrews.ac.uk/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mailto:digirep@st-andrews.ac.uk?subject=Link(s)%20for%20thesis%20file(s)%20unable%20to%20be%20uploaded%20to%20the%20repository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s://libguides.st-andrews.ac.uk/theses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st-andrews.ac.uk/policy/library-and-museum-services/copyright-and-theses.pdf" TargetMode="External"/><Relationship Id="rId3" Type="http://schemas.openxmlformats.org/officeDocument/2006/relationships/hyperlink" Target="https://www.st-andrews.ac.uk/research/support/open-research/theses-service/" TargetMode="External"/><Relationship Id="rId7" Type="http://schemas.openxmlformats.org/officeDocument/2006/relationships/hyperlink" Target="mailto:copyright@st-andrews.ac.uk" TargetMode="External"/><Relationship Id="rId2" Type="http://schemas.openxmlformats.org/officeDocument/2006/relationships/hyperlink" Target="https://www.st-andrews.ac.uk/pgstudents/academic/theses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mailto:research-data@st-andrews.ac.uk" TargetMode="External"/><Relationship Id="rId5" Type="http://schemas.openxmlformats.org/officeDocument/2006/relationships/hyperlink" Target="mailto:digirep@st-andrews.ac.uk" TargetMode="External"/><Relationship Id="rId4" Type="http://schemas.openxmlformats.org/officeDocument/2006/relationships/hyperlink" Target="https://libguides.st-andrews.ac.uk/theses" TargetMode="External"/><Relationship Id="rId9" Type="http://schemas.openxmlformats.org/officeDocument/2006/relationships/hyperlink" Target="mailto:registry-pgr@st-andrews.ac.uk" TargetMode="Externa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st-andrews.ac.uk/media/registry/postgraduate/Guidance_for_submission_of_theses.pdf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st-andrews.ac.uk/policy/library-and-museum-services/copyright-and-theses.pdf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st-andrews.ac.uk/research/support/open-research/research-data-management/requirements-for-postgraduate-students/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st-andrews.ac.uk/media/registry/postgraduate/Guidance_for_submission_of_theses.pdf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research-repository.st-andrews.ac.uk/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creativecommons.org/licenses/by-nc-nd/4.0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libguides.st-andrews.ac.uk/openaccess/oalicences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43FA0880-EF5A-B196-5E14-777A2C928DB8}"/>
              </a:ext>
            </a:extLst>
          </p:cNvPr>
          <p:cNvSpPr txBox="1"/>
          <p:nvPr/>
        </p:nvSpPr>
        <p:spPr>
          <a:xfrm>
            <a:off x="642797" y="3696573"/>
            <a:ext cx="10963746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2800" b="1"/>
              <a:t>How to submit your thesis: submitting your final Library copies</a:t>
            </a:r>
            <a:endParaRPr lang="en-GB" sz="2800"/>
          </a:p>
        </p:txBody>
      </p:sp>
    </p:spTree>
    <p:extLst>
      <p:ext uri="{BB962C8B-B14F-4D97-AF65-F5344CB8AC3E}">
        <p14:creationId xmlns:p14="http://schemas.microsoft.com/office/powerpoint/2010/main" val="101527437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AF04CAA-090E-4B10-EBE2-AF4DCEDC7A5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763BF9-D662-36A8-6877-70E4054A66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0368" y="365125"/>
            <a:ext cx="11009014" cy="1128697"/>
          </a:xfrm>
        </p:spPr>
        <p:txBody>
          <a:bodyPr/>
          <a:lstStyle/>
          <a:p>
            <a:r>
              <a:rPr lang="en-GB"/>
              <a:t>Copyright and licensing: third-party material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E6D5E1-3D19-E15F-A293-67CADE2DF5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2618" y="1493822"/>
            <a:ext cx="11009014" cy="4590107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20000"/>
              </a:lnSpc>
            </a:pPr>
            <a:r>
              <a:rPr lang="en-GB" dirty="0"/>
              <a:t>Material created or owned by others such as images, quotes, or extracts of published articles may be protected by third-party copyright.</a:t>
            </a:r>
          </a:p>
          <a:p>
            <a:pPr lvl="1">
              <a:lnSpc>
                <a:spcPct val="120000"/>
              </a:lnSpc>
            </a:pPr>
            <a:r>
              <a:rPr lang="en-GB" sz="2800" dirty="0"/>
              <a:t>Remember your final Library copy is intended for publication, so you may need to seek permission from the copyright holder.</a:t>
            </a:r>
          </a:p>
          <a:p>
            <a:pPr lvl="1">
              <a:lnSpc>
                <a:spcPct val="120000"/>
              </a:lnSpc>
            </a:pPr>
            <a:r>
              <a:rPr lang="en-GB" sz="2800" dirty="0"/>
              <a:t>Read “</a:t>
            </a:r>
            <a:r>
              <a:rPr lang="en-GB" sz="2800" b="1" dirty="0"/>
              <a:t>Observing the copyright of others</a:t>
            </a:r>
            <a:r>
              <a:rPr lang="en-GB" sz="2800" dirty="0"/>
              <a:t>’ in </a:t>
            </a:r>
            <a:r>
              <a:rPr lang="en-GB" sz="2800" dirty="0">
                <a:hlinkClick r:id="rId2"/>
              </a:rPr>
              <a:t>https://www.st-andrews.ac.uk/policy/library-and-museum-services/copyright-and-theses.pdf</a:t>
            </a:r>
            <a:r>
              <a:rPr lang="en-GB" sz="2800" dirty="0"/>
              <a:t> </a:t>
            </a:r>
          </a:p>
          <a:p>
            <a:pPr lvl="1">
              <a:lnSpc>
                <a:spcPct val="120000"/>
              </a:lnSpc>
            </a:pPr>
            <a:r>
              <a:rPr lang="en-GB" sz="2800" dirty="0"/>
              <a:t>Make sure to include any acknowledgements if you have permission to include the material.</a:t>
            </a:r>
          </a:p>
          <a:p>
            <a:pPr lvl="1">
              <a:lnSpc>
                <a:spcPct val="120000"/>
              </a:lnSpc>
            </a:pPr>
            <a:r>
              <a:rPr lang="en-GB" sz="2800" dirty="0"/>
              <a:t>If you cannot get permission, consider redacting (removing) specific items rather than seeking an embargo on the full thesis. Read the section ‘</a:t>
            </a:r>
            <a:r>
              <a:rPr lang="en-GB" sz="2800" b="1" dirty="0"/>
              <a:t>Procedures if you cannot get permissions</a:t>
            </a:r>
            <a:r>
              <a:rPr lang="en-GB" sz="2800" dirty="0"/>
              <a:t>’ in the </a:t>
            </a:r>
            <a:r>
              <a:rPr lang="en-GB" sz="2800" dirty="0">
                <a:hlinkClick r:id="rId2"/>
              </a:rPr>
              <a:t>Copyright guide</a:t>
            </a:r>
            <a:r>
              <a:rPr lang="en-GB" sz="2800" dirty="0"/>
              <a:t>.</a:t>
            </a:r>
          </a:p>
          <a:p>
            <a:pPr lvl="1">
              <a:lnSpc>
                <a:spcPct val="120000"/>
              </a:lnSpc>
            </a:pPr>
            <a:r>
              <a:rPr lang="en-GB" sz="2800" i="1" dirty="0"/>
              <a:t>Portfolios</a:t>
            </a:r>
            <a:r>
              <a:rPr lang="en-GB" sz="2800" dirty="0"/>
              <a:t>: redaction may be the best option for published articles contained in your thesis.</a:t>
            </a:r>
          </a:p>
          <a:p>
            <a:pPr marL="457200" lvl="1" indent="0">
              <a:lnSpc>
                <a:spcPct val="120000"/>
              </a:lnSpc>
              <a:buNone/>
            </a:pPr>
            <a:endParaRPr lang="en-GB" sz="2800" dirty="0"/>
          </a:p>
          <a:p>
            <a:pPr>
              <a:lnSpc>
                <a:spcPct val="120000"/>
              </a:lnSpc>
            </a:pPr>
            <a:r>
              <a:rPr lang="en-GB" dirty="0"/>
              <a:t>As part of final submission process, you will grant a ‘deposit licence’ – this confirms you have considered copyright and gives the University the right to store and disseminate the thesis under the specified terms.</a:t>
            </a:r>
          </a:p>
        </p:txBody>
      </p:sp>
    </p:spTree>
    <p:extLst>
      <p:ext uri="{BB962C8B-B14F-4D97-AF65-F5344CB8AC3E}">
        <p14:creationId xmlns:p14="http://schemas.microsoft.com/office/powerpoint/2010/main" val="347508858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9244512-5D72-A77A-348F-8064F736AF6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470914-D620-2E69-9CC4-6FEADA93B6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1727" y="365125"/>
            <a:ext cx="11289671" cy="1325563"/>
          </a:xfrm>
        </p:spPr>
        <p:txBody>
          <a:bodyPr/>
          <a:lstStyle/>
          <a:p>
            <a:r>
              <a:rPr lang="en-GB"/>
              <a:t>Submit Library copies: repository registration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F5E40A-4D4B-ADFC-DD42-808D63F6B0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fontScale="92500" lnSpcReduction="10000"/>
          </a:bodyPr>
          <a:lstStyle/>
          <a:p>
            <a:r>
              <a:rPr lang="en-GB" dirty="0"/>
              <a:t>Now you are ready to </a:t>
            </a:r>
            <a:r>
              <a:rPr lang="en-GB" b="1" dirty="0"/>
              <a:t>register</a:t>
            </a:r>
            <a:r>
              <a:rPr lang="en-GB" dirty="0"/>
              <a:t> for St Andrews Research Repository: </a:t>
            </a:r>
            <a:r>
              <a:rPr lang="en-GB" dirty="0">
                <a:hlinkClick r:id="rId2"/>
              </a:rPr>
              <a:t>https://research-repository.st-andrews.ac.uk/</a:t>
            </a:r>
            <a:endParaRPr lang="en-GB" dirty="0"/>
          </a:p>
          <a:p>
            <a:r>
              <a:rPr lang="en-GB" b="1" dirty="0"/>
              <a:t>Registrations </a:t>
            </a:r>
            <a:r>
              <a:rPr lang="en-GB" dirty="0"/>
              <a:t>can take up to 2 days to process – make sure you give time to complete this step.</a:t>
            </a:r>
          </a:p>
          <a:p>
            <a:r>
              <a:rPr lang="en-GB" dirty="0"/>
              <a:t>In </a:t>
            </a:r>
            <a:r>
              <a:rPr lang="en-GB" dirty="0" err="1"/>
              <a:t>MySaint</a:t>
            </a:r>
            <a:r>
              <a:rPr lang="en-GB" dirty="0"/>
              <a:t> select </a:t>
            </a:r>
            <a:r>
              <a:rPr lang="en-GB" i="1" dirty="0"/>
              <a:t>Submit my final thesis (registration step)</a:t>
            </a:r>
            <a:r>
              <a:rPr lang="en-GB" dirty="0"/>
              <a:t> </a:t>
            </a:r>
            <a:r>
              <a:rPr lang="en-GB" dirty="0">
                <a:effectLst/>
              </a:rPr>
              <a:t>task.</a:t>
            </a:r>
          </a:p>
          <a:p>
            <a:r>
              <a:rPr lang="en-GB" dirty="0"/>
              <a:t>Pay careful attention to the instructions for registration – you must complete as described so that the Theses team get a notification.</a:t>
            </a:r>
            <a:endParaRPr lang="en-GB" dirty="0">
              <a:cs typeface="Arial"/>
            </a:endParaRPr>
          </a:p>
          <a:p>
            <a:r>
              <a:rPr lang="en-GB" dirty="0"/>
              <a:t>Follow the guide at </a:t>
            </a:r>
            <a:r>
              <a:rPr lang="en-GB" dirty="0">
                <a:hlinkClick r:id="rId3"/>
              </a:rPr>
              <a:t>https://libguides.st-andrews.ac.uk/theses</a:t>
            </a:r>
            <a:r>
              <a:rPr lang="en-GB" dirty="0"/>
              <a:t> </a:t>
            </a:r>
          </a:p>
          <a:p>
            <a:r>
              <a:rPr lang="en-GB" dirty="0"/>
              <a:t>While you wait for the registration to be approved, check you have all the files you will need and that they are named correctly….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2636995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D4AC2F-0C67-5C72-CE16-CB089F52CE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File naming, formats and file size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84F146-C8CB-4428-F47C-155791BA1E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668754" cy="4211760"/>
          </a:xfrm>
        </p:spPr>
        <p:txBody>
          <a:bodyPr>
            <a:normAutofit fontScale="92500"/>
          </a:bodyPr>
          <a:lstStyle/>
          <a:p>
            <a:r>
              <a:rPr lang="en-GB" b="1" dirty="0"/>
              <a:t>Filenames</a:t>
            </a:r>
            <a:r>
              <a:rPr lang="en-GB" dirty="0"/>
              <a:t> must be in the form: &lt;Thesis-First name-Last name-file-description&gt;</a:t>
            </a:r>
          </a:p>
          <a:p>
            <a:pPr lvl="1"/>
            <a:r>
              <a:rPr lang="en-GB" dirty="0"/>
              <a:t>Description distinguishes different versions, such as ‘complete-version’ or ‘redacted-version’</a:t>
            </a:r>
          </a:p>
          <a:p>
            <a:r>
              <a:rPr lang="en-GB" dirty="0"/>
              <a:t>To help us digitally preserve your thesis, we require a copy in its </a:t>
            </a:r>
            <a:r>
              <a:rPr lang="en-GB" b="1" dirty="0"/>
              <a:t>original file format</a:t>
            </a:r>
            <a:r>
              <a:rPr lang="en-GB" dirty="0"/>
              <a:t>, e.g. Word or LaTeX, in addition to the PDF. This copy will never be made publicly available; it will be securely archived.</a:t>
            </a:r>
          </a:p>
          <a:p>
            <a:r>
              <a:rPr lang="en-GB" dirty="0"/>
              <a:t>If your files are </a:t>
            </a:r>
            <a:r>
              <a:rPr lang="en-GB" b="1" dirty="0"/>
              <a:t>very large </a:t>
            </a:r>
            <a:r>
              <a:rPr lang="en-GB" dirty="0"/>
              <a:t>you may not be able to deposit direct to the repository. In this case, contact </a:t>
            </a:r>
            <a:r>
              <a:rPr lang="en-GB" dirty="0">
                <a:hlinkClick r:id="rId2"/>
              </a:rPr>
              <a:t>digirep@st-andrews.ac.uk</a:t>
            </a:r>
            <a:r>
              <a:rPr lang="en-GB" dirty="0"/>
              <a:t> to share the file through an alternative application such as OneDrive.</a:t>
            </a:r>
          </a:p>
        </p:txBody>
      </p:sp>
    </p:spTree>
    <p:extLst>
      <p:ext uri="{BB962C8B-B14F-4D97-AF65-F5344CB8AC3E}">
        <p14:creationId xmlns:p14="http://schemas.microsoft.com/office/powerpoint/2010/main" val="189124184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B6B9CED-C48A-3C56-F88D-D8DFFE40C95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26E17E-3427-2FB4-DC73-9CAECED7A5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0369" y="365125"/>
            <a:ext cx="11027120" cy="1325563"/>
          </a:xfrm>
        </p:spPr>
        <p:txBody>
          <a:bodyPr/>
          <a:lstStyle/>
          <a:p>
            <a:r>
              <a:rPr lang="en-GB"/>
              <a:t>Submit your final Library copies: completion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50B778-58F6-3C1E-76F8-8ABCAC7287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438508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20000"/>
              </a:lnSpc>
            </a:pPr>
            <a:r>
              <a:rPr lang="en-GB" sz="3400" dirty="0"/>
              <a:t>Now you are ready to </a:t>
            </a:r>
            <a:r>
              <a:rPr lang="en-GB" sz="3400" b="1" dirty="0"/>
              <a:t>submit </a:t>
            </a:r>
            <a:r>
              <a:rPr lang="en-GB" sz="3400" dirty="0"/>
              <a:t>to St Andrews Research Repository.</a:t>
            </a:r>
          </a:p>
          <a:p>
            <a:pPr>
              <a:lnSpc>
                <a:spcPct val="120000"/>
              </a:lnSpc>
            </a:pPr>
            <a:r>
              <a:rPr lang="en-GB" sz="3400" dirty="0"/>
              <a:t>In </a:t>
            </a:r>
            <a:r>
              <a:rPr lang="en-GB" sz="3400" dirty="0" err="1"/>
              <a:t>MySaint</a:t>
            </a:r>
            <a:r>
              <a:rPr lang="en-GB" sz="3400" dirty="0"/>
              <a:t> select </a:t>
            </a:r>
            <a:r>
              <a:rPr lang="en-GB" sz="3400" i="1" dirty="0"/>
              <a:t>Submit my final thesis (submission step)</a:t>
            </a:r>
            <a:r>
              <a:rPr lang="en-GB" sz="3400" dirty="0"/>
              <a:t> </a:t>
            </a:r>
            <a:r>
              <a:rPr lang="en-GB" sz="3400" dirty="0">
                <a:effectLst/>
              </a:rPr>
              <a:t>task.</a:t>
            </a:r>
          </a:p>
          <a:p>
            <a:pPr>
              <a:lnSpc>
                <a:spcPct val="120000"/>
              </a:lnSpc>
            </a:pPr>
            <a:r>
              <a:rPr lang="en-GB" sz="3400" b="1" dirty="0"/>
              <a:t>Review all the guidance and decisions you made earlier.</a:t>
            </a:r>
          </a:p>
          <a:p>
            <a:pPr>
              <a:lnSpc>
                <a:spcPct val="120000"/>
              </a:lnSpc>
            </a:pPr>
            <a:r>
              <a:rPr lang="en-GB" sz="3400" dirty="0"/>
              <a:t>You will have received instructions by email in response to your repository registration, or follow the guide at </a:t>
            </a:r>
            <a:r>
              <a:rPr lang="en-GB" sz="3400" dirty="0">
                <a:hlinkClick r:id="rId2"/>
              </a:rPr>
              <a:t>https://libguides.st-andrews.ac.uk/theses</a:t>
            </a:r>
            <a:r>
              <a:rPr lang="en-GB" sz="3400" dirty="0"/>
              <a:t> </a:t>
            </a:r>
          </a:p>
          <a:p>
            <a:pPr>
              <a:lnSpc>
                <a:spcPct val="120000"/>
              </a:lnSpc>
            </a:pPr>
            <a:r>
              <a:rPr lang="en-GB" sz="3400" dirty="0"/>
              <a:t>Follow all instructions in the repository to complete metadata about your thesis including title, abstract, up to 10 keywords, funder(s), grant number(s) and embargo date if applicable.</a:t>
            </a:r>
          </a:p>
          <a:p>
            <a:pPr>
              <a:lnSpc>
                <a:spcPct val="120000"/>
              </a:lnSpc>
            </a:pPr>
            <a:r>
              <a:rPr lang="en-GB" sz="3400" dirty="0"/>
              <a:t>Follow on-screen instructions to upload your files.</a:t>
            </a:r>
          </a:p>
          <a:p>
            <a:pPr>
              <a:lnSpc>
                <a:spcPct val="120000"/>
              </a:lnSpc>
            </a:pPr>
            <a:r>
              <a:rPr lang="en-GB" sz="3400" dirty="0"/>
              <a:t>Licence your work – select the Creative Commons licence you decided on earlier and agree to the deposit licence.</a:t>
            </a: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1126641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B678B6-A53C-7DB5-BAA3-BA3801B342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Congratulations!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B171AC-4542-841A-FE9D-22D7D0D7880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If there are no queries, </a:t>
            </a:r>
            <a:r>
              <a:rPr lang="en-GB" b="1" dirty="0"/>
              <a:t>save your submission.</a:t>
            </a:r>
          </a:p>
          <a:p>
            <a:r>
              <a:rPr lang="en-GB" dirty="0"/>
              <a:t>Your thesis will now be checked by Registry to make sure declarations are signed and they match any embargo request.</a:t>
            </a:r>
          </a:p>
          <a:p>
            <a:r>
              <a:rPr lang="en-GB" dirty="0"/>
              <a:t>Once approved, your submission will pass to the Library thesis team for final archiving. At this stage you have completed the required steps to enable you to Graduate.</a:t>
            </a:r>
          </a:p>
          <a:p>
            <a:r>
              <a:rPr lang="en-GB" dirty="0"/>
              <a:t>Your thesis will get unique identifiers that you can use for citation purposes.</a:t>
            </a: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047052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4">
            <a:extLst>
              <a:ext uri="{FF2B5EF4-FFF2-40B4-BE49-F238E27FC236}">
                <a16:creationId xmlns:a16="http://schemas.microsoft.com/office/drawing/2014/main" id="{55E38EEC-DF6C-1FE4-1DFD-2318949E136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018922" y="2731231"/>
            <a:ext cx="8154154" cy="3297694"/>
          </a:xfrm>
        </p:spPr>
        <p:txBody>
          <a:bodyPr>
            <a:normAutofit fontScale="92500" lnSpcReduction="20000"/>
          </a:bodyPr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/>
              <a:t>Key resources and support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/>
              <a:t>Preparing for final submission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/>
              <a:t>Declaration: decisions to be made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/>
              <a:t>Embargo considerations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/>
              <a:t>Submit your final Library copies: get ready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/>
              <a:t>Copyright and licensing: original material / third-party material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/>
              <a:t>Submit Library copies: repository registration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/>
              <a:t>File naming, formats and file size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/>
              <a:t>Submit your final Library copies: completion</a:t>
            </a:r>
          </a:p>
          <a:p>
            <a:endParaRPr lang="en-GB"/>
          </a:p>
          <a:p>
            <a:endParaRPr lang="en-GB"/>
          </a:p>
          <a:p>
            <a:endParaRPr lang="en-GB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0F19D35-E29F-548F-4376-4E901303BCD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75441" y="1234683"/>
            <a:ext cx="9841117" cy="1218806"/>
          </a:xfrm>
        </p:spPr>
        <p:txBody>
          <a:bodyPr>
            <a:normAutofit/>
          </a:bodyPr>
          <a:lstStyle/>
          <a:p>
            <a:r>
              <a:rPr lang="en-GB" sz="4000" b="1"/>
              <a:t>How to submit your thesis: </a:t>
            </a:r>
            <a:br>
              <a:rPr lang="en-GB" sz="4000" b="1"/>
            </a:br>
            <a:r>
              <a:rPr lang="en-GB" sz="4000" b="1"/>
              <a:t>submitting your final Library copies</a:t>
            </a:r>
            <a:endParaRPr lang="en-GB" sz="400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D502871-DE2A-B1D5-6196-3919AFFD8A06}"/>
              </a:ext>
            </a:extLst>
          </p:cNvPr>
          <p:cNvSpPr txBox="1"/>
          <p:nvPr/>
        </p:nvSpPr>
        <p:spPr>
          <a:xfrm>
            <a:off x="7892359" y="6306668"/>
            <a:ext cx="3931467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>
                <a:solidFill>
                  <a:schemeClr val="bg1"/>
                </a:solidFill>
              </a:rPr>
              <a:t>Library Theses Team, February 2025</a:t>
            </a:r>
          </a:p>
        </p:txBody>
      </p:sp>
    </p:spTree>
    <p:extLst>
      <p:ext uri="{BB962C8B-B14F-4D97-AF65-F5344CB8AC3E}">
        <p14:creationId xmlns:p14="http://schemas.microsoft.com/office/powerpoint/2010/main" val="22432105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372500-2B26-691F-E3F5-7EB55C26A4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Key resources and support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E4A9E6-2577-956A-695A-514AABED3A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25625"/>
            <a:ext cx="10768343" cy="4211760"/>
          </a:xfrm>
        </p:spPr>
        <p:txBody>
          <a:bodyPr vert="horz" lIns="91440" tIns="45720" rIns="91440" bIns="45720" rtlCol="0" anchor="t">
            <a:normAutofit fontScale="92500"/>
          </a:bodyPr>
          <a:lstStyle/>
          <a:p>
            <a:r>
              <a:rPr lang="en-GB" dirty="0"/>
              <a:t>Academic guidance (Registry): </a:t>
            </a:r>
          </a:p>
          <a:p>
            <a:pPr lvl="1"/>
            <a:r>
              <a:rPr lang="en-GB" dirty="0">
                <a:hlinkClick r:id="rId2"/>
              </a:rPr>
              <a:t>https://www.st-andrews.ac.uk/pgstudents/academic/theses/</a:t>
            </a:r>
            <a:endParaRPr lang="en-GB" dirty="0"/>
          </a:p>
          <a:p>
            <a:r>
              <a:rPr lang="en-GB" dirty="0"/>
              <a:t>Library guidance: </a:t>
            </a:r>
          </a:p>
          <a:p>
            <a:pPr lvl="1"/>
            <a:r>
              <a:rPr lang="en-GB" dirty="0">
                <a:hlinkClick r:id="rId3"/>
              </a:rPr>
              <a:t>https://www.st-andrews.ac.uk/research/support/open-research/theses-service/</a:t>
            </a:r>
            <a:r>
              <a:rPr lang="en-GB" dirty="0"/>
              <a:t> </a:t>
            </a:r>
          </a:p>
          <a:p>
            <a:pPr lvl="1"/>
            <a:r>
              <a:rPr lang="en-GB" dirty="0" err="1"/>
              <a:t>LibGuide</a:t>
            </a:r>
            <a:r>
              <a:rPr lang="en-GB" dirty="0"/>
              <a:t>: </a:t>
            </a:r>
            <a:r>
              <a:rPr lang="en-GB" dirty="0">
                <a:hlinkClick r:id="rId4"/>
              </a:rPr>
              <a:t>https://libguides.st-andrews.ac.uk/theses</a:t>
            </a:r>
            <a:endParaRPr lang="en-GB" dirty="0"/>
          </a:p>
          <a:p>
            <a:r>
              <a:rPr lang="en-GB" dirty="0"/>
              <a:t>Contacts</a:t>
            </a:r>
          </a:p>
          <a:p>
            <a:pPr lvl="1"/>
            <a:r>
              <a:rPr lang="en-GB" b="1" dirty="0">
                <a:effectLst/>
              </a:rPr>
              <a:t>Theses </a:t>
            </a:r>
            <a:r>
              <a:rPr lang="en-GB" b="1" dirty="0"/>
              <a:t>team (Library)</a:t>
            </a:r>
            <a:r>
              <a:rPr lang="en-GB" dirty="0">
                <a:effectLst/>
              </a:rPr>
              <a:t> </a:t>
            </a:r>
            <a:r>
              <a:rPr lang="en-GB" dirty="0">
                <a:effectLst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digirep@st-andrews.ac.uk </a:t>
            </a:r>
            <a:endParaRPr lang="en-GB" dirty="0">
              <a:cs typeface="Arial"/>
              <a:hlinkClick r:id="rId5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pPr lvl="1"/>
            <a:r>
              <a:rPr lang="en-GB" b="1" dirty="0">
                <a:effectLst/>
              </a:rPr>
              <a:t>Research Data Management team (Library)</a:t>
            </a:r>
            <a:r>
              <a:rPr lang="en-GB" b="0" i="0" dirty="0">
                <a:solidFill>
                  <a:srgbClr val="1F4D78"/>
                </a:solidFill>
                <a:effectLst/>
              </a:rPr>
              <a:t> </a:t>
            </a:r>
            <a:r>
              <a:rPr lang="en-GB" b="0" i="0" dirty="0">
                <a:solidFill>
                  <a:srgbClr val="1F4D78"/>
                </a:solidFill>
                <a:effectLst/>
                <a:hlinkClick r:id="rId6"/>
              </a:rPr>
              <a:t>research-data@st-andrews.ac.uk</a:t>
            </a:r>
            <a:r>
              <a:rPr lang="en-GB" b="0" i="0" dirty="0">
                <a:solidFill>
                  <a:srgbClr val="1F4D78"/>
                </a:solidFill>
                <a:effectLst/>
              </a:rPr>
              <a:t> </a:t>
            </a:r>
            <a:endParaRPr lang="en-GB" dirty="0"/>
          </a:p>
          <a:p>
            <a:pPr lvl="1"/>
            <a:r>
              <a:rPr lang="en-GB" b="1" dirty="0">
                <a:effectLst/>
              </a:rPr>
              <a:t>Copyright (Library)</a:t>
            </a:r>
            <a:r>
              <a:rPr lang="en-GB" dirty="0">
                <a:effectLst/>
              </a:rPr>
              <a:t> </a:t>
            </a:r>
            <a:r>
              <a:rPr lang="en-GB" dirty="0">
                <a:effectLst/>
                <a:hlinkClick r:id="rId7"/>
              </a:rPr>
              <a:t>copyright@st-andrews.ac.uk</a:t>
            </a:r>
            <a:r>
              <a:rPr lang="en-GB" dirty="0">
                <a:effectLst/>
                <a:hlinkClick r:id="rId8"/>
              </a:rPr>
              <a:t> </a:t>
            </a:r>
            <a:endParaRPr lang="en-GB" dirty="0"/>
          </a:p>
          <a:p>
            <a:pPr lvl="1"/>
            <a:r>
              <a:rPr lang="en-GB" b="1" dirty="0">
                <a:effectLst/>
              </a:rPr>
              <a:t>Postgraduate Research team (Registry)</a:t>
            </a:r>
            <a:r>
              <a:rPr lang="en-GB" b="0" i="0" dirty="0">
                <a:effectLst/>
              </a:rPr>
              <a:t> </a:t>
            </a:r>
            <a:r>
              <a:rPr lang="en-GB" dirty="0">
                <a:effectLst/>
                <a:hlinkClick r:id="rId9"/>
              </a:rPr>
              <a:t>registry-pgr@st-andrews.ac.uk</a:t>
            </a:r>
            <a:endParaRPr lang="en-GB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9850280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5D023A-D9FE-906E-76A3-CCB1F4BE2F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6582" y="365125"/>
            <a:ext cx="11117655" cy="1325563"/>
          </a:xfrm>
        </p:spPr>
        <p:txBody>
          <a:bodyPr>
            <a:normAutofit/>
          </a:bodyPr>
          <a:lstStyle/>
          <a:p>
            <a:r>
              <a:rPr lang="en-GB" sz="4000"/>
              <a:t>Preparing for final submission: after examination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456F1A-77A4-12DD-200F-DE9511BC29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08341"/>
            <a:ext cx="10515600" cy="4211760"/>
          </a:xfrm>
        </p:spPr>
        <p:txBody>
          <a:bodyPr>
            <a:normAutofit fontScale="92500"/>
          </a:bodyPr>
          <a:lstStyle/>
          <a:p>
            <a:r>
              <a:rPr lang="en-GB" dirty="0">
                <a:effectLst/>
              </a:rPr>
              <a:t>Students who have had their thesis examined, and completed any necessary corrections, are then required to submit </a:t>
            </a:r>
            <a:r>
              <a:rPr lang="en-GB" b="1" dirty="0">
                <a:effectLst/>
              </a:rPr>
              <a:t>final electronic copies </a:t>
            </a:r>
            <a:r>
              <a:rPr lang="en-GB" dirty="0">
                <a:effectLst/>
              </a:rPr>
              <a:t>of their thesis as part of the preparations prior to graduation. </a:t>
            </a:r>
          </a:p>
          <a:p>
            <a:r>
              <a:rPr lang="en-GB" u="sng" dirty="0"/>
              <a:t>Before you start:</a:t>
            </a:r>
          </a:p>
          <a:p>
            <a:pPr marL="457200" lvl="1" indent="0">
              <a:buNone/>
            </a:pPr>
            <a:r>
              <a:rPr lang="en-GB" dirty="0"/>
              <a:t>Make sure you have read the </a:t>
            </a:r>
            <a:r>
              <a:rPr lang="en-GB" u="sng" dirty="0">
                <a:solidFill>
                  <a:srgbClr val="0563C1"/>
                </a:solidFill>
                <a:effectLst/>
                <a:hlinkClick r:id="rId2"/>
              </a:rPr>
              <a:t>Guidance for submission of theses document</a:t>
            </a:r>
            <a:r>
              <a:rPr lang="en-GB" dirty="0">
                <a:effectLst/>
              </a:rPr>
              <a:t> – this covers the following tasks that must be completed in advance: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GB" dirty="0"/>
              <a:t>Declare your intention to submit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GB" dirty="0"/>
              <a:t>Prepare to submit for examination 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GB" dirty="0"/>
              <a:t>Submit for examination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GB" b="1" dirty="0"/>
              <a:t>Prepare for submission of Library copies (following outcome) </a:t>
            </a:r>
          </a:p>
          <a:p>
            <a:pPr marL="457200" lvl="1" indent="0">
              <a:buNone/>
            </a:pPr>
            <a:r>
              <a:rPr lang="en-GB" dirty="0"/>
              <a:t>You will create a cover page and complete declarations at steps 2 and 4.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428299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C46717-E523-CD61-9C37-881ED50431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Declaration: decisions to be made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A5C75C-9CB5-3657-AC5C-2152C0E469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GB"/>
              <a:t>To generate your declarations, you will be asked questions about:</a:t>
            </a:r>
          </a:p>
          <a:p>
            <a:r>
              <a:rPr lang="en-GB" b="1"/>
              <a:t>Acknowledgements</a:t>
            </a:r>
            <a:r>
              <a:rPr lang="en-GB"/>
              <a:t> – especially support from a funder</a:t>
            </a:r>
          </a:p>
          <a:p>
            <a:pPr lvl="1"/>
            <a:r>
              <a:rPr lang="en-GB"/>
              <a:t>Make sure to check any funders’ terms and conditions, and acknowledge in a standard format, </a:t>
            </a:r>
            <a:r>
              <a:rPr lang="en-GB" err="1"/>
              <a:t>eg</a:t>
            </a:r>
            <a:r>
              <a:rPr lang="en-GB"/>
              <a:t> “</a:t>
            </a:r>
            <a:r>
              <a:rPr lang="en-GB" i="1"/>
              <a:t>This work was supported by the XXX Research Council [grant number </a:t>
            </a:r>
            <a:r>
              <a:rPr lang="en-GB" i="1" err="1"/>
              <a:t>xxxx</a:t>
            </a:r>
            <a:r>
              <a:rPr lang="en-GB" i="1"/>
              <a:t>]”</a:t>
            </a:r>
          </a:p>
          <a:p>
            <a:r>
              <a:rPr lang="en-GB" b="1"/>
              <a:t>Copyright </a:t>
            </a:r>
            <a:r>
              <a:rPr lang="en-GB"/>
              <a:t>–</a:t>
            </a:r>
            <a:r>
              <a:rPr lang="en-GB" b="1"/>
              <a:t> </a:t>
            </a:r>
            <a:r>
              <a:rPr lang="en-GB"/>
              <a:t>permissions to include third-party material</a:t>
            </a:r>
            <a:endParaRPr lang="en-GB" b="1"/>
          </a:p>
          <a:p>
            <a:pPr lvl="1"/>
            <a:r>
              <a:rPr lang="en-GB"/>
              <a:t>Read the guidance at </a:t>
            </a:r>
            <a:r>
              <a:rPr lang="en-GB">
                <a:hlinkClick r:id="rId2"/>
              </a:rPr>
              <a:t>https://www.st-andrews.ac.uk/policy/library-and-museum-services/copyright-and-theses.pdf</a:t>
            </a:r>
            <a:r>
              <a:rPr lang="en-GB"/>
              <a:t> </a:t>
            </a:r>
          </a:p>
          <a:p>
            <a:pPr lvl="1"/>
            <a:r>
              <a:rPr lang="en-GB"/>
              <a:t>Check you understand the difference between what can be included in your examination copy, and what needs permission for publication in your final Library copy. </a:t>
            </a:r>
          </a:p>
        </p:txBody>
      </p:sp>
    </p:spTree>
    <p:extLst>
      <p:ext uri="{BB962C8B-B14F-4D97-AF65-F5344CB8AC3E}">
        <p14:creationId xmlns:p14="http://schemas.microsoft.com/office/powerpoint/2010/main" val="8502061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9251095-1871-4730-E61F-AB1152FA096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DE21BF-6472-688A-2BF3-32E6BCC62F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Declaration: decisions to be made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A91BD7-D544-F3C4-00A7-9547F91D47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6582" y="1620570"/>
            <a:ext cx="11072388" cy="4416815"/>
          </a:xfrm>
        </p:spPr>
        <p:txBody>
          <a:bodyPr vert="horz" lIns="91440" tIns="45720" rIns="91440" bIns="45720" rtlCol="0" anchor="t">
            <a:normAutofit fontScale="77500" lnSpcReduction="20000"/>
          </a:bodyPr>
          <a:lstStyle/>
          <a:p>
            <a:r>
              <a:rPr lang="en-GB" b="1" dirty="0"/>
              <a:t>Embargoes</a:t>
            </a:r>
            <a:r>
              <a:rPr lang="en-GB" dirty="0"/>
              <a:t> – consider in discussion with supervisor</a:t>
            </a:r>
          </a:p>
          <a:p>
            <a:pPr lvl="1">
              <a:lnSpc>
                <a:spcPct val="120000"/>
              </a:lnSpc>
            </a:pPr>
            <a:r>
              <a:rPr lang="en-GB" dirty="0"/>
              <a:t>We encourage open access to your final thesis so that your work is available to a wide audience. You have the option to request a limited embargo, if necessary, on all or part of your thesis. (More on next slide).</a:t>
            </a:r>
          </a:p>
          <a:p>
            <a:r>
              <a:rPr lang="en-GB" b="1" dirty="0"/>
              <a:t>Redaction</a:t>
            </a:r>
            <a:r>
              <a:rPr lang="en-GB" dirty="0"/>
              <a:t> – removal of content in final Library copy</a:t>
            </a:r>
            <a:endParaRPr lang="en-GB" dirty="0">
              <a:cs typeface="Arial"/>
            </a:endParaRPr>
          </a:p>
          <a:p>
            <a:pPr lvl="1">
              <a:lnSpc>
                <a:spcPct val="120000"/>
              </a:lnSpc>
            </a:pPr>
            <a:r>
              <a:rPr lang="en-GB" dirty="0"/>
              <a:t>Instead of an embargo on the thesis, you may wish to redact (remove) third-party content from the thesis if you do not have permission for publication.</a:t>
            </a:r>
          </a:p>
          <a:p>
            <a:pPr lvl="1"/>
            <a:endParaRPr lang="en-GB" i="1" dirty="0"/>
          </a:p>
          <a:p>
            <a:r>
              <a:rPr lang="en-GB" b="1" dirty="0"/>
              <a:t>Underpinning data </a:t>
            </a:r>
            <a:r>
              <a:rPr lang="en-GB" dirty="0"/>
              <a:t>–</a:t>
            </a:r>
            <a:r>
              <a:rPr lang="en-GB" b="1" dirty="0"/>
              <a:t> </a:t>
            </a:r>
            <a:r>
              <a:rPr lang="en-GB" dirty="0"/>
              <a:t>do you have data to be shared?</a:t>
            </a:r>
            <a:endParaRPr lang="en-GB" b="1" dirty="0"/>
          </a:p>
          <a:p>
            <a:pPr lvl="1">
              <a:lnSpc>
                <a:spcPct val="120000"/>
              </a:lnSpc>
            </a:pPr>
            <a:r>
              <a:rPr lang="en-GB" dirty="0"/>
              <a:t>Read the guidance at </a:t>
            </a:r>
            <a:r>
              <a:rPr lang="en-GB" dirty="0">
                <a:hlinkClick r:id="rId2"/>
              </a:rPr>
              <a:t>https://www.st-andrews.ac.uk/research/support/open-research/research-data-management/requirements-for-postgraduate-students/</a:t>
            </a:r>
            <a:r>
              <a:rPr lang="en-GB" dirty="0"/>
              <a:t> </a:t>
            </a:r>
          </a:p>
          <a:p>
            <a:pPr lvl="1">
              <a:lnSpc>
                <a:spcPct val="120000"/>
              </a:lnSpc>
            </a:pPr>
            <a:r>
              <a:rPr lang="en-GB" dirty="0"/>
              <a:t>The Research Data Management team will help with deposit of underpinning data.</a:t>
            </a:r>
          </a:p>
          <a:p>
            <a:pPr lvl="1">
              <a:lnSpc>
                <a:spcPct val="120000"/>
              </a:lnSpc>
            </a:pPr>
            <a:r>
              <a:rPr lang="en-GB" dirty="0"/>
              <a:t>Include an acknowledgement and link to underpinning data in your thesis.</a:t>
            </a:r>
          </a:p>
        </p:txBody>
      </p:sp>
    </p:spTree>
    <p:extLst>
      <p:ext uri="{BB962C8B-B14F-4D97-AF65-F5344CB8AC3E}">
        <p14:creationId xmlns:p14="http://schemas.microsoft.com/office/powerpoint/2010/main" val="110820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DE8364-FC64-D516-0812-AA0AAA4BA0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Embargo considerations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41ACE3-EB89-F6D6-98E5-2C77D5F2EB9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GB" b="0" i="0">
                <a:solidFill>
                  <a:srgbClr val="000000"/>
                </a:solidFill>
                <a:effectLst/>
              </a:rPr>
              <a:t>An embargo means that public access to the thesis is restricted for a certain amount of time. </a:t>
            </a:r>
          </a:p>
          <a:p>
            <a:r>
              <a:rPr lang="en-GB"/>
              <a:t>Make sure to discuss with your supervisor and consider any funder requirements for making your thesis open access.</a:t>
            </a:r>
          </a:p>
          <a:p>
            <a:r>
              <a:rPr lang="en-GB"/>
              <a:t>You must provide a reason for embargo requests, such as commercial sensitivity. Initial embargoes can be up to 5 years.</a:t>
            </a:r>
          </a:p>
          <a:p>
            <a:r>
              <a:rPr lang="en-GB">
                <a:solidFill>
                  <a:srgbClr val="000000"/>
                </a:solidFill>
              </a:rPr>
              <a:t>E</a:t>
            </a:r>
            <a:r>
              <a:rPr lang="en-GB"/>
              <a:t>mbargoes will be lifted automatically at the end of the embargo period, unless you contact us before the end date.</a:t>
            </a:r>
          </a:p>
          <a:p>
            <a:r>
              <a:rPr lang="en-GB"/>
              <a:t>Review further information in the </a:t>
            </a:r>
            <a:r>
              <a:rPr lang="en-GB">
                <a:hlinkClick r:id="rId2"/>
              </a:rPr>
              <a:t>Guidance document</a:t>
            </a:r>
            <a:endParaRPr lang="en-GB"/>
          </a:p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353611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9F7ED7-0917-E894-7C19-DAD9AA42E2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641594" cy="1325563"/>
          </a:xfrm>
        </p:spPr>
        <p:txBody>
          <a:bodyPr/>
          <a:lstStyle/>
          <a:p>
            <a:r>
              <a:rPr lang="en-GB"/>
              <a:t>Submit your final Library copies: get ready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923827-BAE5-CF18-ECAD-94A0A69BBB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fontScale="92500"/>
          </a:bodyPr>
          <a:lstStyle/>
          <a:p>
            <a:r>
              <a:rPr lang="en-GB" dirty="0"/>
              <a:t>Once you have received confirmation of your award, and you have completed the preparation steps, you are (almost) ready to submit.</a:t>
            </a:r>
          </a:p>
          <a:p>
            <a:r>
              <a:rPr lang="en-GB" dirty="0"/>
              <a:t>Final Library copies will be submitted to the St Andrews Research Repository: </a:t>
            </a:r>
            <a:r>
              <a:rPr lang="en-GB" dirty="0">
                <a:hlinkClick r:id="rId2"/>
              </a:rPr>
              <a:t>https://research-repository.st-andrews.ac.uk/</a:t>
            </a:r>
            <a:endParaRPr lang="en-GB" dirty="0"/>
          </a:p>
          <a:p>
            <a:r>
              <a:rPr lang="en-GB" b="1" dirty="0"/>
              <a:t>Prepare your files now! </a:t>
            </a:r>
            <a:r>
              <a:rPr lang="en-GB" dirty="0"/>
              <a:t>You will need (1) a PDF of your thesis, with declaration and acknowledgements; and (2) original source file(s) e.g. Word or LaTeX that you created the PDF from. You may also need a redacted version (if applicable*) and any supplementary files such as appendices.</a:t>
            </a:r>
            <a:endParaRPr lang="en-GB" dirty="0">
              <a:cs typeface="Arial"/>
            </a:endParaRPr>
          </a:p>
          <a:p>
            <a:r>
              <a:rPr lang="en-GB" dirty="0"/>
              <a:t>*We revisit </a:t>
            </a:r>
            <a:r>
              <a:rPr lang="en-GB" b="1" dirty="0"/>
              <a:t>copyright decisions </a:t>
            </a:r>
            <a:r>
              <a:rPr lang="en-GB" dirty="0"/>
              <a:t>on the next slides…</a:t>
            </a:r>
            <a:endParaRPr lang="en-GB" dirty="0">
              <a:cs typeface="Arial"/>
            </a:endParaRPr>
          </a:p>
          <a:p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9237823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CB4E8C-9DC9-0653-F610-D5B22A422E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Copyright and licensing: original material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EAE51A-75C5-5CA5-EEC3-08719342FD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346697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110000"/>
              </a:lnSpc>
            </a:pPr>
            <a:r>
              <a:rPr lang="en-GB" dirty="0"/>
              <a:t>You own the copyright in the </a:t>
            </a:r>
            <a:r>
              <a:rPr lang="en-GB" b="1" dirty="0"/>
              <a:t>original material </a:t>
            </a:r>
            <a:r>
              <a:rPr lang="en-GB" dirty="0"/>
              <a:t>contained in your thesis and you can choose how it is licensed for reuse. </a:t>
            </a:r>
          </a:p>
          <a:p>
            <a:pPr lvl="1">
              <a:lnSpc>
                <a:spcPct val="110000"/>
              </a:lnSpc>
            </a:pPr>
            <a:r>
              <a:rPr lang="en-GB" dirty="0"/>
              <a:t>A licence applied to the thesis lets readers know how they can reuse or share the work, while ensuring you receive proper acknowledgement.</a:t>
            </a:r>
          </a:p>
          <a:p>
            <a:pPr lvl="1">
              <a:lnSpc>
                <a:spcPct val="110000"/>
              </a:lnSpc>
            </a:pPr>
            <a:r>
              <a:rPr lang="en-GB" dirty="0"/>
              <a:t>We recommend the use of a Creative Commons licence with clauses which prevent commercial use or alteration of your work. See the terms of this licence at </a:t>
            </a:r>
            <a:r>
              <a:rPr lang="en-GB" dirty="0">
                <a:hlinkClick r:id="rId3"/>
              </a:rPr>
              <a:t>https://creativecommons.org/licenses/by-nc-nd/4.0/ </a:t>
            </a:r>
            <a:endParaRPr lang="en-GB" dirty="0"/>
          </a:p>
          <a:p>
            <a:pPr lvl="1">
              <a:lnSpc>
                <a:spcPct val="110000"/>
              </a:lnSpc>
            </a:pPr>
            <a:r>
              <a:rPr lang="en-GB" dirty="0"/>
              <a:t>See further </a:t>
            </a:r>
            <a:r>
              <a:rPr lang="en-GB" dirty="0">
                <a:hlinkClick r:id="rId4"/>
              </a:rPr>
              <a:t>guidance relating to Creative Commons licences</a:t>
            </a:r>
            <a:r>
              <a:rPr lang="en-GB" dirty="0"/>
              <a:t> </a:t>
            </a:r>
          </a:p>
          <a:p>
            <a:pPr lvl="1">
              <a:lnSpc>
                <a:spcPct val="110000"/>
              </a:lnSpc>
            </a:pPr>
            <a:r>
              <a:rPr lang="en-GB" dirty="0"/>
              <a:t>If you choose not to apply a Creative Commons licence, standard copyright will apply with ‘All Rights Reserved’.</a:t>
            </a:r>
          </a:p>
          <a:p>
            <a:pPr lvl="1">
              <a:lnSpc>
                <a:spcPct val="110000"/>
              </a:lnSpc>
            </a:pPr>
            <a:r>
              <a:rPr lang="en-GB" i="1" dirty="0"/>
              <a:t>Portfolios: </a:t>
            </a:r>
            <a:r>
              <a:rPr lang="en-GB" dirty="0"/>
              <a:t>published articles that you have co-authored may be subject to copyright by a publisher. If so, treat as third-party material…</a:t>
            </a:r>
          </a:p>
        </p:txBody>
      </p:sp>
    </p:spTree>
    <p:extLst>
      <p:ext uri="{BB962C8B-B14F-4D97-AF65-F5344CB8AC3E}">
        <p14:creationId xmlns:p14="http://schemas.microsoft.com/office/powerpoint/2010/main" val="306885591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University of St Andrews 1">
      <a:dk1>
        <a:srgbClr val="202024"/>
      </a:dk1>
      <a:lt1>
        <a:srgbClr val="FFFFFF"/>
      </a:lt1>
      <a:dk2>
        <a:srgbClr val="6A6A6B"/>
      </a:dk2>
      <a:lt2>
        <a:srgbClr val="F0F0F0"/>
      </a:lt2>
      <a:accent1>
        <a:srgbClr val="00539B"/>
      </a:accent1>
      <a:accent2>
        <a:srgbClr val="C22A22"/>
      </a:accent2>
      <a:accent3>
        <a:srgbClr val="F4C900"/>
      </a:accent3>
      <a:accent4>
        <a:srgbClr val="1B74C3"/>
      </a:accent4>
      <a:accent5>
        <a:srgbClr val="608738"/>
      </a:accent5>
      <a:accent6>
        <a:srgbClr val="785596"/>
      </a:accent6>
      <a:hlink>
        <a:srgbClr val="004077"/>
      </a:hlink>
      <a:folHlink>
        <a:srgbClr val="1B74C3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University of St Andrews" id="{9F2FFB2B-CBA0-6442-B6E2-B406182147C6}" vid="{4AE9A99B-60C5-F14D-A0E8-157FA40E57D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79108FB96FF0A4E91B8035D4C9A9D13" ma:contentTypeVersion="11" ma:contentTypeDescription="Create a new document." ma:contentTypeScope="" ma:versionID="f52f4aab59d675210e998d1f7d99ce98">
  <xsd:schema xmlns:xsd="http://www.w3.org/2001/XMLSchema" xmlns:xs="http://www.w3.org/2001/XMLSchema" xmlns:p="http://schemas.microsoft.com/office/2006/metadata/properties" xmlns:ns2="897e5bbd-4a6c-410e-bf2a-bc00234d6c87" xmlns:ns3="bb52bfa4-31b1-46cc-808b-c58a30a7db00" targetNamespace="http://schemas.microsoft.com/office/2006/metadata/properties" ma:root="true" ma:fieldsID="9d721675c27004bb70da3ba4f85437ea" ns2:_="" ns3:_="">
    <xsd:import namespace="897e5bbd-4a6c-410e-bf2a-bc00234d6c87"/>
    <xsd:import namespace="bb52bfa4-31b1-46cc-808b-c58a30a7db00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SearchProperties" minOccurs="0"/>
                <xsd:element ref="ns3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97e5bbd-4a6c-410e-bf2a-bc00234d6c87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b52bfa4-31b1-46cc-808b-c58a30a7db0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AutoTags" ma:index="13" nillable="true" ma:displayName="MediaServiceAutoTags" ma:description="" ma:internalName="MediaServiceAutoTag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SearchProperties" ma:index="17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8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17157603-09C9-4527-AEC2-CC748B9B579C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971C1CAC-AB79-413B-91DA-93DC64A44769}">
  <ds:schemaRefs>
    <ds:schemaRef ds:uri="897e5bbd-4a6c-410e-bf2a-bc00234d6c87"/>
    <ds:schemaRef ds:uri="bb52bfa4-31b1-46cc-808b-c58a30a7db00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56D3B066-E9F7-460D-979F-D608E09A40B9}">
  <ds:schemaRefs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897e5bbd-4a6c-410e-bf2a-bc00234d6c87"/>
    <ds:schemaRef ds:uri="bb52bfa4-31b1-46cc-808b-c58a30a7db00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1593</Words>
  <Application>Microsoft Office PowerPoint</Application>
  <PresentationFormat>Widescreen</PresentationFormat>
  <Paragraphs>103</Paragraphs>
  <Slides>14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7" baseType="lpstr">
      <vt:lpstr>Aptos</vt:lpstr>
      <vt:lpstr>Arial</vt:lpstr>
      <vt:lpstr>1_Office Theme</vt:lpstr>
      <vt:lpstr>PowerPoint Presentation</vt:lpstr>
      <vt:lpstr>How to submit your thesis:  submitting your final Library copies</vt:lpstr>
      <vt:lpstr>Key resources and support</vt:lpstr>
      <vt:lpstr>Preparing for final submission: after examination</vt:lpstr>
      <vt:lpstr>Declaration: decisions to be made</vt:lpstr>
      <vt:lpstr>Declaration: decisions to be made</vt:lpstr>
      <vt:lpstr>Embargo considerations</vt:lpstr>
      <vt:lpstr>Submit your final Library copies: get ready</vt:lpstr>
      <vt:lpstr>Copyright and licensing: original material</vt:lpstr>
      <vt:lpstr>Copyright and licensing: third-party material</vt:lpstr>
      <vt:lpstr>Submit Library copies: repository registration</vt:lpstr>
      <vt:lpstr>File naming, formats and file size</vt:lpstr>
      <vt:lpstr>Submit your final Library copies: completion</vt:lpstr>
      <vt:lpstr>Congratulations!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Jacqueline Proven</dc:creator>
  <cp:lastModifiedBy>Jacqueline Proven</cp:lastModifiedBy>
  <cp:revision>5</cp:revision>
  <dcterms:created xsi:type="dcterms:W3CDTF">2025-02-04T14:33:14Z</dcterms:created>
  <dcterms:modified xsi:type="dcterms:W3CDTF">2025-03-10T16:55:03Z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0x010100B79108FB96FF0A4E91B8035D4C9A9D13</vt:lpwstr>
  </property>
</Properties>
</file>