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4" r:id="rId6"/>
    <p:sldId id="265" r:id="rId7"/>
    <p:sldId id="272" r:id="rId8"/>
    <p:sldId id="267" r:id="rId9"/>
    <p:sldId id="259" r:id="rId10"/>
    <p:sldId id="260" r:id="rId11"/>
    <p:sldId id="268" r:id="rId12"/>
    <p:sldId id="269" r:id="rId13"/>
    <p:sldId id="270" r:id="rId14"/>
    <p:sldId id="261" r:id="rId15"/>
    <p:sldId id="262" r:id="rId16"/>
    <p:sldId id="26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3DBA-1BD4-94C9-AF2D-9FAD12C26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DE433-BA3D-FD58-9D1B-B645AA330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DA06B-8C6F-D2C3-4AB2-A3504F38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45976-C998-D271-8CCA-2CBC2824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7EC43-3012-85A4-6D89-E51411CB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66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3A94-EBD3-5D69-F9A2-EB93B8E7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22A28-DC0E-D4B3-3207-749190F3E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D7C5F-473C-F6CC-8278-FF4F3ED6F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21CFF-9CD8-E74C-2770-E46000A6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67538-5592-1E85-F479-6824717E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8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5D6F5-1267-71C6-02BF-8AD7247F9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AE3B43-4757-11C1-7518-A4F1CF459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E879B-864E-28D6-9E32-BB5A805A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B515-FAB4-6E91-3910-01BB2668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2E14-1538-6400-C43F-B0ACB684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9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5BBEA-7A61-2861-62BF-105E2165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79B5-D4FB-06F9-04A0-082B11FEB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1E212-DB06-8413-7CC4-4D9A5FC67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384BF-F421-828D-4D9B-FB1B66E7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9FA2-C2EE-9A1D-0320-641E9128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3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9F67-0993-44CA-1430-DA6B7A20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C367C-3FEA-B715-A548-67F185C58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FDFB8-2EBF-C2F8-9E50-6D536E02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9EE22-716D-42CD-EE31-2063424F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9DC6-5882-985F-B900-E45EA734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5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ADDD-8739-2286-9CAF-73D0EF7F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A5D2-4E85-6FA3-E7F0-C020FCA9A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87699-08CE-133C-3365-B86D4C16A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FE8A6-48EE-C0CC-60CC-02072E90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01966-E38B-E752-2346-75792082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E73D6-147E-0360-9A04-6696229F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7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404C-3647-BA02-0BC7-682EA20C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08238-FDC9-F9B4-22BF-646C9F429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436FA-6C36-5D63-C044-4EE98373B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276F0-DA17-9A54-3D6E-C056859F37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8B19B0-2552-109F-259A-78AD402690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838A1-EBEA-4007-60A1-54E359C6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F8785-D802-495F-8077-7C164617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3735D4-1A25-7BB3-FF32-90A0579E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0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3E3A-EC45-48A9-0A28-346379EB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6C080-00E4-E77D-4AC6-6251FE3F0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232C2-976D-4D67-91DE-9320D559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E7E40-65AB-339C-6FE6-C4A1B82B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4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8DA6BF-F57D-14C1-BCFF-351EFCCA3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1EF28-1574-C988-CFB2-C95C7096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E5260-2E04-6379-61F8-1746B061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7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BF646-B005-C1A8-243A-72F2B242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892CE-20A3-5E70-4AFB-17730B426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6FDA4-6B1F-EEDC-3039-648B46519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F952A-4D3B-C29E-AE4E-D314C96C5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79BF8-973D-B3D7-6BBC-31C4F023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DE62D-4B1E-FF76-BDFB-78C84BA3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3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BD07-49C2-71C7-F17E-2A6C40D8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D7D93-4E07-791F-0677-ACC325830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89F4-1E67-BD38-2C19-843E4095A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04BF0-0A8E-41F6-AD3A-0AE59D2D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A1777-5FEB-B644-71C7-8C9B21E2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00BA02-10DA-3F9E-73F0-19F4BF00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4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45321-7955-B69D-3C6C-244A051A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4B25E-DEF0-B88F-7F31-83C3FCA64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9800C-7AE6-8C3E-FBFB-BEAEC0678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0FE43-69CB-4F47-8356-BF6BF24334D4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AA57-27BD-EDA9-CE1B-123D8C997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33583-C3BF-EBFA-805D-9B713B0F2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AC14-C730-411C-90E5-89A58C095A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93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snetwork.ac.uk/research/employability" TargetMode="External"/><Relationship Id="rId2" Type="http://schemas.openxmlformats.org/officeDocument/2006/relationships/hyperlink" Target="https://cityuni-my.sharepoint.com/:v:/r/personal/emma_collins_3_city_ac_uk/Documents/Recordings/CMA%20Careers%20Event-20221103_182734-Meeting%20Recording.mp4?csf=1&amp;web=1&amp;e=egnM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economicsnetwork.ac.uk/projects/surveys/employers2019#Which_of_the_following_skills_do_you_see_as_important_in_economics_graduate_appointees_to_your_organisation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hyperlink" Target="https://link.springer.com/article/10.1007/s10734-022-00822-y#Sec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_23FVK-BIw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economicsnetwork.ac.uk/showcase/patel_employabilit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forstudents.org.uk/publications/national-student-survey-2023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sc.ac.uk/membership/stories/smooth-transition-for-students-taking-exams-at-home-06-aug-2020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economicsnetwork.ac.uk/showcase/fuentes_reflec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onomicsnetwork.ac.uk/showcase/mccann_assessment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hyperlink" Target="https://www.economicsnetwork.ac.uk/showcase/fuentes_assessment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D005-5F8B-9B71-5BDB-CAEBEDB1E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934" y="1770279"/>
            <a:ext cx="10746028" cy="1139838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rgbClr val="0070C0"/>
                </a:solidFill>
              </a:rPr>
              <a:t>Rethinking Assessment: some reflections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C63F1-AC06-0611-B970-15EA474B55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Guglielmo Volpe</a:t>
            </a:r>
          </a:p>
          <a:p>
            <a:r>
              <a:rPr lang="en-GB" dirty="0"/>
              <a:t>Department of Economics | City, University of London</a:t>
            </a:r>
          </a:p>
        </p:txBody>
      </p:sp>
    </p:spTree>
    <p:extLst>
      <p:ext uri="{BB962C8B-B14F-4D97-AF65-F5344CB8AC3E}">
        <p14:creationId xmlns:p14="http://schemas.microsoft.com/office/powerpoint/2010/main" val="378926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6540-1641-4F6D-62B6-89E31534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05" y="237294"/>
            <a:ext cx="7379289" cy="82783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Why should we reflect on assessment?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F46553-B4C6-2DD3-1612-58CAB3C0CE94}"/>
              </a:ext>
            </a:extLst>
          </p:cNvPr>
          <p:cNvSpPr/>
          <p:nvPr/>
        </p:nvSpPr>
        <p:spPr>
          <a:xfrm>
            <a:off x="865955" y="1361401"/>
            <a:ext cx="5280508" cy="1884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dirty="0">
                <a:hlinkClick r:id="rId2"/>
              </a:rPr>
              <a:t>What are employers looking for?</a:t>
            </a:r>
            <a:endParaRPr lang="en-GB" sz="2800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E120E0A9-FC3D-E987-B309-537954DBE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69" y="3732773"/>
            <a:ext cx="6551667" cy="2566845"/>
          </a:xfrm>
          <a:prstGeom prst="rect">
            <a:avLst/>
          </a:prstGeom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71671057-E322-82B6-7AC0-967642CE3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311" y="900006"/>
            <a:ext cx="5571689" cy="59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2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070E-81F6-DE56-BC97-AD57211E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9" y="155090"/>
            <a:ext cx="10330352" cy="77333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Why should we reflect on assessment? – </a:t>
            </a:r>
            <a:r>
              <a:rPr lang="en-GB" sz="3200" dirty="0">
                <a:solidFill>
                  <a:srgbClr val="C00000"/>
                </a:solidFill>
              </a:rPr>
              <a:t>Authentic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E6FF-9DB5-F0A0-8535-170F2A484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85" y="928422"/>
            <a:ext cx="11753471" cy="5507279"/>
          </a:xfrm>
        </p:spPr>
        <p:txBody>
          <a:bodyPr>
            <a:noAutofit/>
          </a:bodyPr>
          <a:lstStyle/>
          <a:p>
            <a:pPr algn="l"/>
            <a:r>
              <a:rPr lang="en-GB" b="0" i="0" dirty="0">
                <a:solidFill>
                  <a:srgbClr val="002060"/>
                </a:solidFill>
                <a:effectLst/>
              </a:rPr>
              <a:t>An authentic assignment is one that requires application of what students have learned to a new situation, and that demands judgment to determine what information and skills are relevant and how they should be used. An assignment is authentic if it</a:t>
            </a:r>
          </a:p>
          <a:p>
            <a:pPr lvl="1"/>
            <a:r>
              <a:rPr lang="en-GB" b="0" i="0" dirty="0">
                <a:solidFill>
                  <a:srgbClr val="0070C0"/>
                </a:solidFill>
                <a:effectLst/>
              </a:rPr>
              <a:t>is realistic</a:t>
            </a:r>
          </a:p>
          <a:p>
            <a:pPr lvl="1"/>
            <a:r>
              <a:rPr lang="en-GB" b="0" i="0" dirty="0">
                <a:solidFill>
                  <a:srgbClr val="0070C0"/>
                </a:solidFill>
                <a:effectLst/>
              </a:rPr>
              <a:t>requires judgment and innovation</a:t>
            </a:r>
          </a:p>
          <a:p>
            <a:pPr lvl="1"/>
            <a:r>
              <a:rPr lang="en-GB" b="0" i="0" dirty="0">
                <a:solidFill>
                  <a:srgbClr val="0070C0"/>
                </a:solidFill>
                <a:effectLst/>
              </a:rPr>
              <a:t>asks the student to “do” the subject</a:t>
            </a:r>
          </a:p>
          <a:p>
            <a:pPr lvl="1"/>
            <a:r>
              <a:rPr lang="en-GB" b="0" i="0" dirty="0">
                <a:solidFill>
                  <a:srgbClr val="0070C0"/>
                </a:solidFill>
                <a:effectLst/>
              </a:rPr>
              <a:t>replicates or simulates the contexts in which adults are “tested” in the workplace or in civic or personal life.</a:t>
            </a:r>
          </a:p>
          <a:p>
            <a:pPr lvl="1"/>
            <a:r>
              <a:rPr lang="en-GB" b="0" i="0" dirty="0">
                <a:solidFill>
                  <a:srgbClr val="0070C0"/>
                </a:solidFill>
                <a:effectLst/>
              </a:rPr>
              <a:t>assesses the student’s ability to efficiently and effectively use a repertoire of knowledge and skills to negotiate a complex task</a:t>
            </a:r>
            <a:endParaRPr lang="en-GB" i="0" dirty="0">
              <a:solidFill>
                <a:srgbClr val="0070C0"/>
              </a:solidFill>
              <a:effectLst/>
            </a:endParaRPr>
          </a:p>
          <a:p>
            <a:pPr lvl="1"/>
            <a:r>
              <a:rPr lang="en-GB" i="0" dirty="0">
                <a:solidFill>
                  <a:srgbClr val="0070C0"/>
                </a:solidFill>
                <a:effectLst/>
              </a:rPr>
              <a:t>allows appropriate opportunities to rehearse, practice, consult resources, and get feedback on and refine performances and </a:t>
            </a:r>
            <a:r>
              <a:rPr lang="en-GB" b="0" i="0" dirty="0">
                <a:solidFill>
                  <a:srgbClr val="0070C0"/>
                </a:solidFill>
                <a:effectLst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38314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2F618C-3FF3-F8ED-413B-8DCC077E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19" y="155090"/>
            <a:ext cx="8035315" cy="77333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Rethinking Assessment: </a:t>
            </a:r>
            <a:r>
              <a:rPr lang="en-GB" sz="3200" dirty="0">
                <a:solidFill>
                  <a:srgbClr val="C00000"/>
                </a:solidFill>
              </a:rPr>
              <a:t>Authentic Assessment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FB1EF714-52AB-8331-F541-A8C63258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275" y="4315769"/>
            <a:ext cx="6455707" cy="1871980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41FC57FC-967E-1BA8-3ACE-B2FEE0BCA8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448" y="1249307"/>
            <a:ext cx="9003751" cy="740241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DACC8CFD-4C6F-FFB6-4F1D-9F09F51CCD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054" y="2310432"/>
            <a:ext cx="4748312" cy="28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5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0A11-B096-C51D-988C-DB8F8939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96" y="262387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NSS2023 and Rethinking Assessment?</a:t>
            </a:r>
          </a:p>
        </p:txBody>
      </p:sp>
    </p:spTree>
    <p:extLst>
      <p:ext uri="{BB962C8B-B14F-4D97-AF65-F5344CB8AC3E}">
        <p14:creationId xmlns:p14="http://schemas.microsoft.com/office/powerpoint/2010/main" val="575517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7FA2-2094-C6AD-820E-0755A41D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41" y="340903"/>
            <a:ext cx="9880264" cy="97922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Perhaps the 2023NSS can provide a nudge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8C6076-2E72-BB28-CEFB-B25D5E70B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11" y="1521130"/>
            <a:ext cx="8401332" cy="4022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07F9EA-EC9C-D2B8-F7BF-987B0090B76C}"/>
              </a:ext>
            </a:extLst>
          </p:cNvPr>
          <p:cNvSpPr txBox="1"/>
          <p:nvPr/>
        </p:nvSpPr>
        <p:spPr>
          <a:xfrm>
            <a:off x="4956077" y="6347820"/>
            <a:ext cx="70714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3"/>
              </a:rPr>
              <a:t>https://www.officeforstudents.org.uk/publications/national-student-survey-2023/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61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56503C-F12A-1D63-4D4F-CF2A9489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41" y="340903"/>
            <a:ext cx="9880264" cy="97922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Perhaps the 2023NSS can provide a nudge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455A0-53D1-C365-E372-91E6317B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1" y="1287566"/>
            <a:ext cx="6483783" cy="42828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F6175D-0BC9-E891-C109-8ADE89AF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90" y="5570431"/>
            <a:ext cx="6305874" cy="84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16BC0F-EEE5-6D68-CBCE-E670C085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12" y="1816540"/>
            <a:ext cx="7634545" cy="44934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36159D5-F0FF-E51E-495A-1E99B14B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41" y="389348"/>
            <a:ext cx="9880264" cy="97922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Perhaps the 2023NSS can provide a nudge</a:t>
            </a:r>
          </a:p>
        </p:txBody>
      </p:sp>
    </p:spTree>
    <p:extLst>
      <p:ext uri="{BB962C8B-B14F-4D97-AF65-F5344CB8AC3E}">
        <p14:creationId xmlns:p14="http://schemas.microsoft.com/office/powerpoint/2010/main" val="1149524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3B8C-0DA8-9B80-1B62-D5A1D5BB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95" y="482094"/>
            <a:ext cx="2934457" cy="640109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DB2DA-5603-597E-A103-F9FF47496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93" y="1495555"/>
            <a:ext cx="11466838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Historically, exams have been over-represented in economics assessment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The pandemic has shown that it is possible to reduce the reliance on exams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The worry about cheating is, perhaps, over-estimated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It is possible to design robust and authentic assessment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It is not an easy process and requires careful considerations (also with respect to students’ engagement with such assessment)</a:t>
            </a:r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rgbClr val="002060"/>
                </a:solidFill>
              </a:rPr>
              <a:t>However, it is likely to improve the students’ experience and their readiness for the labour market or further studies</a:t>
            </a:r>
          </a:p>
        </p:txBody>
      </p:sp>
    </p:spTree>
    <p:extLst>
      <p:ext uri="{BB962C8B-B14F-4D97-AF65-F5344CB8AC3E}">
        <p14:creationId xmlns:p14="http://schemas.microsoft.com/office/powerpoint/2010/main" val="350708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458E-39EA-04A1-B88D-842FE351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89" y="476808"/>
            <a:ext cx="3398753" cy="66095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Broad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4C70-B66F-12E1-20F9-3B4D48D3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36" y="1371914"/>
            <a:ext cx="10515600" cy="492418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002060"/>
                </a:solidFill>
              </a:rPr>
              <a:t>Grappling with assessment in COVID time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002060"/>
                </a:solidFill>
              </a:rPr>
              <a:t>The City experience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002060"/>
                </a:solidFill>
              </a:rPr>
              <a:t>My own experience + some examples from the sector</a:t>
            </a:r>
          </a:p>
          <a:p>
            <a:pPr>
              <a:spcAft>
                <a:spcPts val="1200"/>
              </a:spcAft>
            </a:pPr>
            <a:r>
              <a:rPr lang="en-GB" sz="3200" dirty="0">
                <a:solidFill>
                  <a:srgbClr val="002060"/>
                </a:solidFill>
              </a:rPr>
              <a:t>Perhaps less reliance on exams?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70C0"/>
                </a:solidFill>
              </a:rPr>
              <a:t>Employability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70C0"/>
                </a:solidFill>
              </a:rPr>
              <a:t>Authentic Assessment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70C0"/>
                </a:solidFill>
              </a:rPr>
              <a:t>NSS2023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endParaRPr lang="en-GB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D437-A4E7-D4F6-E1F6-38874166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40" y="528627"/>
            <a:ext cx="3152460" cy="67644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Spring 2020</a:t>
            </a:r>
          </a:p>
        </p:txBody>
      </p:sp>
      <p:pic>
        <p:nvPicPr>
          <p:cNvPr id="1026" name="Picture 2" descr="Panic png images | PNGWing">
            <a:extLst>
              <a:ext uri="{FF2B5EF4-FFF2-40B4-BE49-F238E27FC236}">
                <a16:creationId xmlns:a16="http://schemas.microsoft.com/office/drawing/2014/main" id="{EC7ED00E-D4E5-274F-FDE1-D1A9E7D9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12" y="1205069"/>
            <a:ext cx="1535575" cy="142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erything you need to know about online exams | studyandorganize - YouTube">
            <a:extLst>
              <a:ext uri="{FF2B5EF4-FFF2-40B4-BE49-F238E27FC236}">
                <a16:creationId xmlns:a16="http://schemas.microsoft.com/office/drawing/2014/main" id="{23B2C4BB-E936-B74E-7AF5-EF1212BC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04" y="352996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285BC8-1938-EA11-BC8D-70DE2595994E}"/>
              </a:ext>
            </a:extLst>
          </p:cNvPr>
          <p:cNvSpPr/>
          <p:nvPr/>
        </p:nvSpPr>
        <p:spPr>
          <a:xfrm>
            <a:off x="5129117" y="2128785"/>
            <a:ext cx="6649081" cy="19499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Technical issues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Length of exam: 24 hour vs time-limited exam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Time Zones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Upload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IT infrastructure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27CA8E-0B06-3762-2BEF-4B98FC9EEB21}"/>
              </a:ext>
            </a:extLst>
          </p:cNvPr>
          <p:cNvSpPr/>
          <p:nvPr/>
        </p:nvSpPr>
        <p:spPr>
          <a:xfrm>
            <a:off x="5129117" y="4460496"/>
            <a:ext cx="6503746" cy="19499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Pedagogical issues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Assessment design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400" dirty="0"/>
              <a:t>Robustness of assessment</a:t>
            </a:r>
          </a:p>
        </p:txBody>
      </p:sp>
    </p:spTree>
    <p:extLst>
      <p:ext uri="{BB962C8B-B14F-4D97-AF65-F5344CB8AC3E}">
        <p14:creationId xmlns:p14="http://schemas.microsoft.com/office/powerpoint/2010/main" val="118931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4AC3-F435-7937-8A3C-5D1EBE2A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72" y="122900"/>
            <a:ext cx="6900894" cy="90050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2020/2021/2022 and looking ahead</a:t>
            </a:r>
          </a:p>
        </p:txBody>
      </p:sp>
      <p:pic>
        <p:nvPicPr>
          <p:cNvPr id="2050" name="Picture 2" descr="Why Online Teaching Is Replacing Offline Classes - eLearning Industry">
            <a:extLst>
              <a:ext uri="{FF2B5EF4-FFF2-40B4-BE49-F238E27FC236}">
                <a16:creationId xmlns:a16="http://schemas.microsoft.com/office/drawing/2014/main" id="{59B616D5-C35B-6EB4-0053-D9BD98E6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23" y="71033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tition · Allow 6th Form and College students to choose whether their  individual A-Level subject grades/Courses are assessed 100% by exams, 100%  by coursework, 50% by exams/50% by coursework, 60% by exams/40%">
            <a:extLst>
              <a:ext uri="{FF2B5EF4-FFF2-40B4-BE49-F238E27FC236}">
                <a16:creationId xmlns:a16="http://schemas.microsoft.com/office/drawing/2014/main" id="{D5FD9947-2820-6C64-B02E-0ADE1027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0" y="1231906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07E41F-7AE2-0F36-1F50-9CD1DE86F7C6}"/>
              </a:ext>
            </a:extLst>
          </p:cNvPr>
          <p:cNvSpPr/>
          <p:nvPr/>
        </p:nvSpPr>
        <p:spPr>
          <a:xfrm>
            <a:off x="851511" y="2892418"/>
            <a:ext cx="6675636" cy="16517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Online Exams / Return to on-campus exams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Length of exam: 24 hour vs time-limited exam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IT infrastructure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Logistics/Capacity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660BAD-635B-05D3-1166-9571AF35044B}"/>
              </a:ext>
            </a:extLst>
          </p:cNvPr>
          <p:cNvSpPr/>
          <p:nvPr/>
        </p:nvSpPr>
        <p:spPr>
          <a:xfrm>
            <a:off x="790956" y="4762788"/>
            <a:ext cx="6736191" cy="1726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/>
              <a:t>Alternative assessment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Project/Essay/Case Study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Video/Oral presentations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General move towards removing/reducing exams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C14223-1979-0B57-BCE7-6F43A07F5A93}"/>
              </a:ext>
            </a:extLst>
          </p:cNvPr>
          <p:cNvSpPr/>
          <p:nvPr/>
        </p:nvSpPr>
        <p:spPr>
          <a:xfrm>
            <a:off x="6873139" y="3658392"/>
            <a:ext cx="5177562" cy="22087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Pedagogical Issues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Assessment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Robustness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Applicability of coursework-type assessment to some fields</a:t>
            </a:r>
          </a:p>
        </p:txBody>
      </p:sp>
    </p:spTree>
    <p:extLst>
      <p:ext uri="{BB962C8B-B14F-4D97-AF65-F5344CB8AC3E}">
        <p14:creationId xmlns:p14="http://schemas.microsoft.com/office/powerpoint/2010/main" val="19988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7A1D1-8DDD-3740-B435-1D471E83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63" y="340902"/>
            <a:ext cx="6131829" cy="809667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The City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20E70-6265-B3A9-86CC-584F5D7B9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63" y="1150569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University / School decision to diversify assessment</a:t>
            </a:r>
          </a:p>
          <a:p>
            <a:r>
              <a:rPr lang="en-GB" dirty="0">
                <a:solidFill>
                  <a:srgbClr val="C00000"/>
                </a:solidFill>
              </a:rPr>
              <a:t>Removal of most exams from UG economics curriculum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1CAF92-CA15-EE1A-E32C-5C8EEB50EAA5}"/>
              </a:ext>
            </a:extLst>
          </p:cNvPr>
          <p:cNvSpPr/>
          <p:nvPr/>
        </p:nvSpPr>
        <p:spPr>
          <a:xfrm>
            <a:off x="1176811" y="2221890"/>
            <a:ext cx="9712220" cy="22010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“Defensive” reaction by academic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Issues with length of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Difficulty / Challenges in assessment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Logistics of assessment timetable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Students ‘adjustment’ to new assessment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D41CFC-437F-FB49-25D0-71CC1C910AB9}"/>
              </a:ext>
            </a:extLst>
          </p:cNvPr>
          <p:cNvSpPr/>
          <p:nvPr/>
        </p:nvSpPr>
        <p:spPr>
          <a:xfrm>
            <a:off x="1147037" y="4587665"/>
            <a:ext cx="9712220" cy="20801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Outcome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Distributions in line with previous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Students (final year in particular) more prone to challenge marks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Anecdotal evidence about students’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Colleagues would not necessarily go back to exams for all modules</a:t>
            </a:r>
          </a:p>
        </p:txBody>
      </p:sp>
    </p:spTree>
    <p:extLst>
      <p:ext uri="{BB962C8B-B14F-4D97-AF65-F5344CB8AC3E}">
        <p14:creationId xmlns:p14="http://schemas.microsoft.com/office/powerpoint/2010/main" val="37976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7B69-D55E-CD03-64BB-A6365574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93" y="81751"/>
            <a:ext cx="4726923" cy="77938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Personal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2109-BED3-7B16-7A6E-BF436588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055" y="519739"/>
            <a:ext cx="3419160" cy="5227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Data Analysis 2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CC87C1-6266-6A6E-75E5-77DD26567F46}"/>
              </a:ext>
            </a:extLst>
          </p:cNvPr>
          <p:cNvSpPr/>
          <p:nvPr/>
        </p:nvSpPr>
        <p:spPr>
          <a:xfrm>
            <a:off x="272503" y="1003158"/>
            <a:ext cx="6861028" cy="2519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FF00"/>
                </a:solidFill>
              </a:rPr>
              <a:t>Coursework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Group project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Portfolio with tasks driven by real world data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Submission at end of term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50% of overall mark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211F08-53CA-595E-2876-ADC1FFAB2401}"/>
              </a:ext>
            </a:extLst>
          </p:cNvPr>
          <p:cNvSpPr/>
          <p:nvPr/>
        </p:nvSpPr>
        <p:spPr>
          <a:xfrm>
            <a:off x="5487409" y="2525197"/>
            <a:ext cx="6861028" cy="25191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Coursework 2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Individual Project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Research project/report (gender pay gap)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50% of overall mark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90F97B-2A4F-BC36-789E-970E05798649}"/>
              </a:ext>
            </a:extLst>
          </p:cNvPr>
          <p:cNvSpPr/>
          <p:nvPr/>
        </p:nvSpPr>
        <p:spPr>
          <a:xfrm>
            <a:off x="272503" y="4868726"/>
            <a:ext cx="7902596" cy="17319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Overall experience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Positive performance in 2021 but weaker in 2022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No evidence of collusion or ‘cheating’</a:t>
            </a:r>
          </a:p>
        </p:txBody>
      </p:sp>
    </p:spTree>
    <p:extLst>
      <p:ext uri="{BB962C8B-B14F-4D97-AF65-F5344CB8AC3E}">
        <p14:creationId xmlns:p14="http://schemas.microsoft.com/office/powerpoint/2010/main" val="11507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7B69-D55E-CD03-64BB-A6365574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93" y="81751"/>
            <a:ext cx="4726923" cy="77938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Personal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F2109-BED3-7B16-7A6E-BF436588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276" y="257365"/>
            <a:ext cx="5369074" cy="6037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C00000"/>
                </a:solidFill>
              </a:rPr>
              <a:t>Intermediate Macroeconomics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CC87C1-6266-6A6E-75E5-77DD26567F46}"/>
              </a:ext>
            </a:extLst>
          </p:cNvPr>
          <p:cNvSpPr/>
          <p:nvPr/>
        </p:nvSpPr>
        <p:spPr>
          <a:xfrm>
            <a:off x="272502" y="936490"/>
            <a:ext cx="9095555" cy="284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FF00"/>
                </a:solidFill>
              </a:rPr>
              <a:t>Coursework 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Group project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Written report on macroeconomic analysis of a given country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Submission at end of term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50% of overall mark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211F08-53CA-595E-2876-ADC1FFAB2401}"/>
              </a:ext>
            </a:extLst>
          </p:cNvPr>
          <p:cNvSpPr/>
          <p:nvPr/>
        </p:nvSpPr>
        <p:spPr>
          <a:xfrm>
            <a:off x="5487409" y="2585565"/>
            <a:ext cx="6861028" cy="25191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Coursework 2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Individual coursework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Set Exercises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Coursework to be completed in 48 hours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50% of overall mark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90F97B-2A4F-BC36-789E-970E05798649}"/>
              </a:ext>
            </a:extLst>
          </p:cNvPr>
          <p:cNvSpPr/>
          <p:nvPr/>
        </p:nvSpPr>
        <p:spPr>
          <a:xfrm>
            <a:off x="272503" y="4868726"/>
            <a:ext cx="9471004" cy="17319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002060"/>
                </a:solidFill>
              </a:rPr>
              <a:t>Overall experience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Good group projects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Mixed quality of individual projects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</a:rPr>
              <a:t>Some evidence of collusion/collaboration in individual coursework</a:t>
            </a:r>
          </a:p>
        </p:txBody>
      </p:sp>
    </p:spTree>
    <p:extLst>
      <p:ext uri="{BB962C8B-B14F-4D97-AF65-F5344CB8AC3E}">
        <p14:creationId xmlns:p14="http://schemas.microsoft.com/office/powerpoint/2010/main" val="255936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5CA41ED-90A5-9064-96D0-B472ADBD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37" y="838113"/>
            <a:ext cx="10246125" cy="924498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C992C16-8D7F-BC33-B2D5-4246ECA5A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071" y="3704285"/>
            <a:ext cx="9119777" cy="875836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7CF2E8E2-6BF0-E926-6DE6-5163421C73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895" y="5170689"/>
            <a:ext cx="8253822" cy="893699"/>
          </a:xfrm>
          <a:prstGeom prst="rect">
            <a:avLst/>
          </a:prstGeom>
        </p:spPr>
      </p:pic>
      <p:pic>
        <p:nvPicPr>
          <p:cNvPr id="11" name="Picture 10">
            <a:hlinkClick r:id="rId8"/>
            <a:extLst>
              <a:ext uri="{FF2B5EF4-FFF2-40B4-BE49-F238E27FC236}">
                <a16:creationId xmlns:a16="http://schemas.microsoft.com/office/drawing/2014/main" id="{BE13B001-A2D7-9811-8456-19EB645931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8546" y="5674433"/>
            <a:ext cx="5366449" cy="9547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B029A4-2BFA-2DAD-6DB2-108AF01C62EF}"/>
              </a:ext>
            </a:extLst>
          </p:cNvPr>
          <p:cNvSpPr txBox="1"/>
          <p:nvPr/>
        </p:nvSpPr>
        <p:spPr>
          <a:xfrm>
            <a:off x="254337" y="314893"/>
            <a:ext cx="7508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Examples of coursework-based assessment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67BC39-8560-1C53-1080-003DBD569C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5168" y="1905948"/>
            <a:ext cx="8018024" cy="157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0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146C-219D-40D3-30E0-8E9305C3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80" y="274292"/>
            <a:ext cx="9462426" cy="6582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What do we take away from the pandemic experience?</a:t>
            </a:r>
          </a:p>
        </p:txBody>
      </p:sp>
      <p:pic>
        <p:nvPicPr>
          <p:cNvPr id="3074" name="Picture 2" descr="Exploring the experiences of students during Covid-19 - ayph">
            <a:extLst>
              <a:ext uri="{FF2B5EF4-FFF2-40B4-BE49-F238E27FC236}">
                <a16:creationId xmlns:a16="http://schemas.microsoft.com/office/drawing/2014/main" id="{B9A4D477-D8B1-0D07-F1DF-91DEB51E8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328" y="1168610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25243BD4-7906-0C5F-D617-F3E5CFBAB263}"/>
              </a:ext>
            </a:extLst>
          </p:cNvPr>
          <p:cNvSpPr/>
          <p:nvPr/>
        </p:nvSpPr>
        <p:spPr>
          <a:xfrm>
            <a:off x="557116" y="993331"/>
            <a:ext cx="2585754" cy="143518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Return to normality?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82A6CBA8-3D5C-B55C-F218-E6A05265CD07}"/>
              </a:ext>
            </a:extLst>
          </p:cNvPr>
          <p:cNvSpPr/>
          <p:nvPr/>
        </p:nvSpPr>
        <p:spPr>
          <a:xfrm>
            <a:off x="1942848" y="2478829"/>
            <a:ext cx="2585754" cy="143518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Change is here to stay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5E5C424F-3AAC-E3A4-9247-D4C57CE7DBC0}"/>
              </a:ext>
            </a:extLst>
          </p:cNvPr>
          <p:cNvSpPr/>
          <p:nvPr/>
        </p:nvSpPr>
        <p:spPr>
          <a:xfrm>
            <a:off x="408754" y="3920227"/>
            <a:ext cx="2585754" cy="143518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But change is difficult and costly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56F9D2FC-742F-FF5B-168F-DC4199D96FE8}"/>
              </a:ext>
            </a:extLst>
          </p:cNvPr>
          <p:cNvSpPr/>
          <p:nvPr/>
        </p:nvSpPr>
        <p:spPr>
          <a:xfrm>
            <a:off x="6611738" y="2518475"/>
            <a:ext cx="2585754" cy="1435184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It is possible to assess differently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3586447F-A9A8-19BC-4CEE-085AD23644B0}"/>
              </a:ext>
            </a:extLst>
          </p:cNvPr>
          <p:cNvSpPr/>
          <p:nvPr/>
        </p:nvSpPr>
        <p:spPr>
          <a:xfrm>
            <a:off x="4427674" y="3782834"/>
            <a:ext cx="2585754" cy="143518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Can students handle the change?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C0A3D91-A552-2C7C-4E2A-C3B3AA251468}"/>
              </a:ext>
            </a:extLst>
          </p:cNvPr>
          <p:cNvSpPr/>
          <p:nvPr/>
        </p:nvSpPr>
        <p:spPr>
          <a:xfrm>
            <a:off x="9442745" y="2994293"/>
            <a:ext cx="2585754" cy="1435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Bloom taxonomy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230E7EB-36FB-5E04-8161-C78DDFC46B2C}"/>
              </a:ext>
            </a:extLst>
          </p:cNvPr>
          <p:cNvSpPr/>
          <p:nvPr/>
        </p:nvSpPr>
        <p:spPr>
          <a:xfrm>
            <a:off x="8458706" y="750899"/>
            <a:ext cx="2770449" cy="156235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Are we overly worried about academic misconduct? 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E91E077-729A-7B4A-97AA-2FD802969F71}"/>
              </a:ext>
            </a:extLst>
          </p:cNvPr>
          <p:cNvSpPr/>
          <p:nvPr/>
        </p:nvSpPr>
        <p:spPr>
          <a:xfrm>
            <a:off x="7825891" y="4801034"/>
            <a:ext cx="2585754" cy="143518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Learning outcomes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46752A8D-0898-0225-C494-BE57047C4873}"/>
              </a:ext>
            </a:extLst>
          </p:cNvPr>
          <p:cNvSpPr/>
          <p:nvPr/>
        </p:nvSpPr>
        <p:spPr>
          <a:xfrm>
            <a:off x="2243610" y="5224232"/>
            <a:ext cx="2438401" cy="1435184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/>
              <a:t>Class size / Resources</a:t>
            </a:r>
          </a:p>
        </p:txBody>
      </p:sp>
    </p:spTree>
    <p:extLst>
      <p:ext uri="{BB962C8B-B14F-4D97-AF65-F5344CB8AC3E}">
        <p14:creationId xmlns:p14="http://schemas.microsoft.com/office/powerpoint/2010/main" val="394475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670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Rethinking Assessment: some reflections</vt:lpstr>
      <vt:lpstr>Broad plan</vt:lpstr>
      <vt:lpstr>Spring 2020</vt:lpstr>
      <vt:lpstr>2020/2021/2022 and looking ahead</vt:lpstr>
      <vt:lpstr>The City Experience</vt:lpstr>
      <vt:lpstr>Personal experience</vt:lpstr>
      <vt:lpstr>Personal experience</vt:lpstr>
      <vt:lpstr>PowerPoint Presentation</vt:lpstr>
      <vt:lpstr>What do we take away from the pandemic experience?</vt:lpstr>
      <vt:lpstr>Why should we reflect on assessment?</vt:lpstr>
      <vt:lpstr>Why should we reflect on assessment? – Authentic Assessment</vt:lpstr>
      <vt:lpstr>Rethinking Assessment: Authentic Assessment</vt:lpstr>
      <vt:lpstr>NSS2023 and Rethinking Assessment?</vt:lpstr>
      <vt:lpstr>Perhaps the 2023NSS can provide a nudge</vt:lpstr>
      <vt:lpstr>Perhaps the 2023NSS can provide a nudge</vt:lpstr>
      <vt:lpstr>Perhaps the 2023NSS can provide a nudge</vt:lpstr>
      <vt:lpstr>Summary</vt:lpstr>
    </vt:vector>
  </TitlesOfParts>
  <Company>Queen Mary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Assessment: some reflections</dc:title>
  <dc:creator>Guglielmo Volpe</dc:creator>
  <cp:lastModifiedBy>Guglielmo Volpe</cp:lastModifiedBy>
  <cp:revision>15</cp:revision>
  <dcterms:created xsi:type="dcterms:W3CDTF">2022-11-06T18:22:37Z</dcterms:created>
  <dcterms:modified xsi:type="dcterms:W3CDTF">2022-11-07T09:04:54Z</dcterms:modified>
</cp:coreProperties>
</file>